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3"/>
  </p:notesMasterIdLst>
  <p:handoutMasterIdLst>
    <p:handoutMasterId r:id="rId4"/>
  </p:handoutMasterIdLst>
  <p:sldIdLst>
    <p:sldId id="256" r:id="rId2"/>
  </p:sldIdLst>
  <p:sldSz cx="6858000" cy="9906000" type="A4"/>
  <p:notesSz cx="6807200" cy="99393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20" userDrawn="1">
          <p15:clr>
            <a:srgbClr val="A4A3A4"/>
          </p15:clr>
        </p15:guide>
        <p15:guide id="2" pos="216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6600"/>
    <a:srgbClr val="33996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6318" autoAdjust="0"/>
  </p:normalViewPr>
  <p:slideViewPr>
    <p:cSldViewPr snapToGrid="0">
      <p:cViewPr varScale="1">
        <p:scale>
          <a:sx n="74" d="100"/>
          <a:sy n="74" d="100"/>
        </p:scale>
        <p:origin x="3234" y="78"/>
      </p:cViewPr>
      <p:guideLst>
        <p:guide orient="horz" pos="3120"/>
        <p:guide pos="2160"/>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snapToGrid="0">
      <p:cViewPr varScale="1">
        <p:scale>
          <a:sx n="79" d="100"/>
          <a:sy n="79" d="100"/>
        </p:scale>
        <p:origin x="3180" y="10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notesMaster" Target="notesMasters/notesMaster1.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a:extLst>
              <a:ext uri="{FF2B5EF4-FFF2-40B4-BE49-F238E27FC236}">
                <a16:creationId xmlns:a16="http://schemas.microsoft.com/office/drawing/2014/main" id="{96A39876-8477-4FA2-B7F5-D8C51696CA1D}"/>
              </a:ext>
            </a:extLst>
          </p:cNvPr>
          <p:cNvSpPr>
            <a:spLocks noGrp="1"/>
          </p:cNvSpPr>
          <p:nvPr>
            <p:ph type="hdr" sz="quarter"/>
          </p:nvPr>
        </p:nvSpPr>
        <p:spPr>
          <a:xfrm>
            <a:off x="1" y="2"/>
            <a:ext cx="2949575" cy="498475"/>
          </a:xfrm>
          <a:prstGeom prst="rect">
            <a:avLst/>
          </a:prstGeom>
        </p:spPr>
        <p:txBody>
          <a:bodyPr vert="horz" lIns="92207" tIns="46103" rIns="92207" bIns="46103" rtlCol="0"/>
          <a:lstStyle>
            <a:lvl1pPr algn="l">
              <a:defRPr sz="1200"/>
            </a:lvl1pPr>
          </a:lstStyle>
          <a:p>
            <a:endParaRPr kumimoji="1" lang="ja-JP" altLang="en-US"/>
          </a:p>
        </p:txBody>
      </p:sp>
      <p:sp>
        <p:nvSpPr>
          <p:cNvPr id="3" name="日付プレースホルダー 2">
            <a:extLst>
              <a:ext uri="{FF2B5EF4-FFF2-40B4-BE49-F238E27FC236}">
                <a16:creationId xmlns:a16="http://schemas.microsoft.com/office/drawing/2014/main" id="{2FB04029-7FA4-433C-B732-31072978B3FC}"/>
              </a:ext>
            </a:extLst>
          </p:cNvPr>
          <p:cNvSpPr>
            <a:spLocks noGrp="1"/>
          </p:cNvSpPr>
          <p:nvPr>
            <p:ph type="dt" sz="quarter" idx="1"/>
          </p:nvPr>
        </p:nvSpPr>
        <p:spPr>
          <a:xfrm>
            <a:off x="3856038" y="2"/>
            <a:ext cx="2949575" cy="498475"/>
          </a:xfrm>
          <a:prstGeom prst="rect">
            <a:avLst/>
          </a:prstGeom>
        </p:spPr>
        <p:txBody>
          <a:bodyPr vert="horz" lIns="92207" tIns="46103" rIns="92207" bIns="46103" rtlCol="0"/>
          <a:lstStyle>
            <a:lvl1pPr algn="r">
              <a:defRPr sz="1200"/>
            </a:lvl1pPr>
          </a:lstStyle>
          <a:p>
            <a:fld id="{4B05E4A4-F50B-4A39-8DF8-2E9657F12996}" type="datetimeFigureOut">
              <a:rPr kumimoji="1" lang="ja-JP" altLang="en-US" smtClean="0"/>
              <a:t>2026/7/6</a:t>
            </a:fld>
            <a:endParaRPr kumimoji="1" lang="ja-JP" altLang="en-US"/>
          </a:p>
        </p:txBody>
      </p:sp>
      <p:sp>
        <p:nvSpPr>
          <p:cNvPr id="4" name="フッター プレースホルダー 3">
            <a:extLst>
              <a:ext uri="{FF2B5EF4-FFF2-40B4-BE49-F238E27FC236}">
                <a16:creationId xmlns:a16="http://schemas.microsoft.com/office/drawing/2014/main" id="{AE2755B6-325A-4121-B7F4-333D51B78587}"/>
              </a:ext>
            </a:extLst>
          </p:cNvPr>
          <p:cNvSpPr>
            <a:spLocks noGrp="1"/>
          </p:cNvSpPr>
          <p:nvPr>
            <p:ph type="ftr" sz="quarter" idx="2"/>
          </p:nvPr>
        </p:nvSpPr>
        <p:spPr>
          <a:xfrm>
            <a:off x="1" y="9440865"/>
            <a:ext cx="2949575" cy="498475"/>
          </a:xfrm>
          <a:prstGeom prst="rect">
            <a:avLst/>
          </a:prstGeom>
        </p:spPr>
        <p:txBody>
          <a:bodyPr vert="horz" lIns="92207" tIns="46103" rIns="92207" bIns="46103" rtlCol="0" anchor="b"/>
          <a:lstStyle>
            <a:lvl1pPr algn="l">
              <a:defRPr sz="1200"/>
            </a:lvl1pPr>
          </a:lstStyle>
          <a:p>
            <a:endParaRPr kumimoji="1" lang="ja-JP" altLang="en-US"/>
          </a:p>
        </p:txBody>
      </p:sp>
      <p:sp>
        <p:nvSpPr>
          <p:cNvPr id="5" name="スライド番号プレースホルダー 4">
            <a:extLst>
              <a:ext uri="{FF2B5EF4-FFF2-40B4-BE49-F238E27FC236}">
                <a16:creationId xmlns:a16="http://schemas.microsoft.com/office/drawing/2014/main" id="{C5E0D8AB-625B-452A-94D1-282C4393844B}"/>
              </a:ext>
            </a:extLst>
          </p:cNvPr>
          <p:cNvSpPr>
            <a:spLocks noGrp="1"/>
          </p:cNvSpPr>
          <p:nvPr>
            <p:ph type="sldNum" sz="quarter" idx="3"/>
          </p:nvPr>
        </p:nvSpPr>
        <p:spPr>
          <a:xfrm>
            <a:off x="3856038" y="9440865"/>
            <a:ext cx="2949575" cy="498475"/>
          </a:xfrm>
          <a:prstGeom prst="rect">
            <a:avLst/>
          </a:prstGeom>
        </p:spPr>
        <p:txBody>
          <a:bodyPr vert="horz" lIns="92207" tIns="46103" rIns="92207" bIns="46103" rtlCol="0" anchor="b"/>
          <a:lstStyle>
            <a:lvl1pPr algn="r">
              <a:defRPr sz="1200"/>
            </a:lvl1pPr>
          </a:lstStyle>
          <a:p>
            <a:fld id="{BFE09D4C-C5B8-4342-A5B2-2490B267EE35}" type="slidenum">
              <a:rPr kumimoji="1" lang="ja-JP" altLang="en-US" smtClean="0"/>
              <a:t>‹#›</a:t>
            </a:fld>
            <a:endParaRPr kumimoji="1" lang="ja-JP" altLang="en-US"/>
          </a:p>
        </p:txBody>
      </p:sp>
    </p:spTree>
    <p:extLst>
      <p:ext uri="{BB962C8B-B14F-4D97-AF65-F5344CB8AC3E}">
        <p14:creationId xmlns:p14="http://schemas.microsoft.com/office/powerpoint/2010/main" val="118792757"/>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1"/>
            <a:ext cx="2949788" cy="498693"/>
          </a:xfrm>
          <a:prstGeom prst="rect">
            <a:avLst/>
          </a:prstGeom>
        </p:spPr>
        <p:txBody>
          <a:bodyPr vert="horz" lIns="92207" tIns="46103" rIns="92207" bIns="46103"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5838" y="1"/>
            <a:ext cx="2949788" cy="498693"/>
          </a:xfrm>
          <a:prstGeom prst="rect">
            <a:avLst/>
          </a:prstGeom>
        </p:spPr>
        <p:txBody>
          <a:bodyPr vert="horz" lIns="92207" tIns="46103" rIns="92207" bIns="46103" rtlCol="0"/>
          <a:lstStyle>
            <a:lvl1pPr algn="r">
              <a:defRPr sz="1200"/>
            </a:lvl1pPr>
          </a:lstStyle>
          <a:p>
            <a:fld id="{C1FB33F4-AEE4-4234-A5C9-3EFE571C73BF}" type="datetimeFigureOut">
              <a:rPr kumimoji="1" lang="ja-JP" altLang="en-US" smtClean="0"/>
              <a:t>2026/7/6</a:t>
            </a:fld>
            <a:endParaRPr kumimoji="1" lang="ja-JP" altLang="en-US"/>
          </a:p>
        </p:txBody>
      </p:sp>
      <p:sp>
        <p:nvSpPr>
          <p:cNvPr id="4" name="スライド イメージ プレースホルダー 3"/>
          <p:cNvSpPr>
            <a:spLocks noGrp="1" noRot="1" noChangeAspect="1"/>
          </p:cNvSpPr>
          <p:nvPr>
            <p:ph type="sldImg" idx="2"/>
          </p:nvPr>
        </p:nvSpPr>
        <p:spPr>
          <a:xfrm>
            <a:off x="2243138" y="1241425"/>
            <a:ext cx="2320925" cy="3355975"/>
          </a:xfrm>
          <a:prstGeom prst="rect">
            <a:avLst/>
          </a:prstGeom>
          <a:noFill/>
          <a:ln w="12700">
            <a:solidFill>
              <a:prstClr val="black"/>
            </a:solidFill>
          </a:ln>
        </p:spPr>
        <p:txBody>
          <a:bodyPr vert="horz" lIns="92207" tIns="46103" rIns="92207" bIns="46103" rtlCol="0" anchor="ctr"/>
          <a:lstStyle/>
          <a:p>
            <a:endParaRPr lang="ja-JP" altLang="en-US"/>
          </a:p>
        </p:txBody>
      </p:sp>
      <p:sp>
        <p:nvSpPr>
          <p:cNvPr id="5" name="ノート プレースホルダー 4"/>
          <p:cNvSpPr>
            <a:spLocks noGrp="1"/>
          </p:cNvSpPr>
          <p:nvPr>
            <p:ph type="body" sz="quarter" idx="3"/>
          </p:nvPr>
        </p:nvSpPr>
        <p:spPr>
          <a:xfrm>
            <a:off x="680720" y="4783308"/>
            <a:ext cx="5445760" cy="3913614"/>
          </a:xfrm>
          <a:prstGeom prst="rect">
            <a:avLst/>
          </a:prstGeom>
        </p:spPr>
        <p:txBody>
          <a:bodyPr vert="horz" lIns="92207" tIns="46103" rIns="92207" bIns="46103"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40649"/>
            <a:ext cx="2949788" cy="498692"/>
          </a:xfrm>
          <a:prstGeom prst="rect">
            <a:avLst/>
          </a:prstGeom>
        </p:spPr>
        <p:txBody>
          <a:bodyPr vert="horz" lIns="92207" tIns="46103" rIns="92207" bIns="46103"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5838" y="9440649"/>
            <a:ext cx="2949788" cy="498692"/>
          </a:xfrm>
          <a:prstGeom prst="rect">
            <a:avLst/>
          </a:prstGeom>
        </p:spPr>
        <p:txBody>
          <a:bodyPr vert="horz" lIns="92207" tIns="46103" rIns="92207" bIns="46103" rtlCol="0" anchor="b"/>
          <a:lstStyle>
            <a:lvl1pPr algn="r">
              <a:defRPr sz="1200"/>
            </a:lvl1pPr>
          </a:lstStyle>
          <a:p>
            <a:fld id="{2193E3F2-3C20-49D0-A4B8-61BC9A288FEA}" type="slidenum">
              <a:rPr kumimoji="1" lang="ja-JP" altLang="en-US" smtClean="0"/>
              <a:t>‹#›</a:t>
            </a:fld>
            <a:endParaRPr kumimoji="1" lang="ja-JP" altLang="en-US"/>
          </a:p>
        </p:txBody>
      </p:sp>
    </p:spTree>
    <p:extLst>
      <p:ext uri="{BB962C8B-B14F-4D97-AF65-F5344CB8AC3E}">
        <p14:creationId xmlns:p14="http://schemas.microsoft.com/office/powerpoint/2010/main" val="2614322662"/>
      </p:ext>
    </p:extLst>
  </p:cSld>
  <p:clrMap bg1="lt1" tx1="dk1" bg2="lt2" tx2="dk2" accent1="accent1" accent2="accent2" accent3="accent3" accent4="accent4" accent5="accent5" accent6="accent6" hlink="hlink" folHlink="folHlink"/>
  <p:hf sldNum="0" hdr="0" ftr="0" dt="0"/>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slide" Target="../slides/slide1.xml"/><Relationship Id="rId1" Type="http://schemas.openxmlformats.org/officeDocument/2006/relationships/notesMaster" Target="../notesMasters/notesMaster1.xml"/><Relationship Id="rId6" Type="http://schemas.openxmlformats.org/officeDocument/2006/relationships/image" Target="../media/image6.png"/><Relationship Id="rId5" Type="http://schemas.openxmlformats.org/officeDocument/2006/relationships/image" Target="../media/image2.jpeg"/><Relationship Id="rId4" Type="http://schemas.openxmlformats.org/officeDocument/2006/relationships/image" Target="../media/image3.JPG"/></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blipFill>
          <a:blip r:embed="rId3"/>
          <a:tile tx="0" ty="0" sx="100000" sy="100000" flip="none" algn="tl"/>
        </a:blipFill>
        <a:effectLst/>
      </p:bgPr>
    </p:bg>
    <p:spTree>
      <p:nvGrpSpPr>
        <p:cNvPr id="1" name=""/>
        <p:cNvGrpSpPr/>
        <p:nvPr/>
      </p:nvGrpSpPr>
      <p:grpSpPr>
        <a:xfrm>
          <a:off x="0" y="0"/>
          <a:ext cx="0" cy="0"/>
          <a:chOff x="0" y="0"/>
          <a:chExt cx="0" cy="0"/>
        </a:xfrm>
      </p:grpSpPr>
      <p:sp>
        <p:nvSpPr>
          <p:cNvPr id="9" name="四角形: 対角を切り取る 8">
            <a:extLst>
              <a:ext uri="{FF2B5EF4-FFF2-40B4-BE49-F238E27FC236}">
                <a16:creationId xmlns:a16="http://schemas.microsoft.com/office/drawing/2014/main" id="{D76C6FB5-A16E-4E5B-85F2-CEB9AAAE5B28}"/>
              </a:ext>
            </a:extLst>
          </p:cNvPr>
          <p:cNvSpPr/>
          <p:nvPr/>
        </p:nvSpPr>
        <p:spPr>
          <a:xfrm>
            <a:off x="3578056" y="6909862"/>
            <a:ext cx="3151665" cy="1810879"/>
          </a:xfrm>
          <a:prstGeom prst="snip2DiagRect">
            <a:avLst/>
          </a:prstGeom>
          <a:solidFill>
            <a:schemeClr val="accent2">
              <a:lumMod val="20000"/>
              <a:lumOff val="80000"/>
            </a:schemeClr>
          </a:solidFill>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lIns="92207" tIns="46103" rIns="92207" bIns="46103" rtlCol="0" anchor="ctr"/>
          <a:lstStyle/>
          <a:p>
            <a:pPr algn="ctr"/>
            <a:endParaRPr kumimoji="1" lang="ja-JP" altLang="en-US"/>
          </a:p>
        </p:txBody>
      </p:sp>
      <p:sp>
        <p:nvSpPr>
          <p:cNvPr id="3" name="ノート プレースホルダー 2"/>
          <p:cNvSpPr>
            <a:spLocks noGrp="1"/>
          </p:cNvSpPr>
          <p:nvPr>
            <p:ph type="body" idx="1"/>
          </p:nvPr>
        </p:nvSpPr>
        <p:spPr>
          <a:xfrm>
            <a:off x="184863" y="392390"/>
            <a:ext cx="6437477" cy="6359057"/>
          </a:xfrm>
        </p:spPr>
        <p:txBody>
          <a:bodyPr/>
          <a:lstStyle/>
          <a:p>
            <a:pPr algn="ctr"/>
            <a:r>
              <a:rPr lang="ja-JP" altLang="en-US" sz="4500" b="1" dirty="0">
                <a:solidFill>
                  <a:srgbClr val="339966"/>
                </a:solidFill>
                <a:latin typeface="HGS創英角ﾎﾟｯﾌﾟ体" panose="040B0A00000000000000" pitchFamily="50" charset="-128"/>
                <a:ea typeface="HGS創英角ﾎﾟｯﾌﾟ体" panose="040B0A00000000000000" pitchFamily="50" charset="-128"/>
              </a:rPr>
              <a:t>結び目の数学</a:t>
            </a:r>
            <a:endParaRPr lang="en-US" altLang="ja-JP" sz="4500" b="1" dirty="0">
              <a:solidFill>
                <a:srgbClr val="339966"/>
              </a:solidFill>
              <a:latin typeface="HGS創英角ﾎﾟｯﾌﾟ体" panose="040B0A00000000000000" pitchFamily="50" charset="-128"/>
              <a:ea typeface="HGS創英角ﾎﾟｯﾌﾟ体" panose="040B0A00000000000000" pitchFamily="50" charset="-128"/>
            </a:endParaRPr>
          </a:p>
          <a:p>
            <a:r>
              <a:rPr lang="en-US" altLang="ja-JP" sz="1400" dirty="0"/>
              <a:t>                               </a:t>
            </a:r>
          </a:p>
          <a:p>
            <a:pPr algn="ctr"/>
            <a:r>
              <a:rPr lang="ja-JP" altLang="en-US" sz="2800" dirty="0">
                <a:solidFill>
                  <a:srgbClr val="339966"/>
                </a:solidFill>
                <a:latin typeface="HGS創英角ﾎﾟｯﾌﾟ体" panose="040B0A00000000000000" pitchFamily="50" charset="-128"/>
                <a:ea typeface="HGS創英角ﾎﾟｯﾌﾟ体" panose="040B0A00000000000000" pitchFamily="50" charset="-128"/>
              </a:rPr>
              <a:t>～代数トポロジー入門～</a:t>
            </a:r>
            <a:endParaRPr lang="en-US" altLang="ja-JP" sz="2800" dirty="0">
              <a:solidFill>
                <a:srgbClr val="339966"/>
              </a:solidFill>
              <a:latin typeface="HGS創英角ﾎﾟｯﾌﾟ体" panose="040B0A00000000000000" pitchFamily="50" charset="-128"/>
              <a:ea typeface="HGS創英角ﾎﾟｯﾌﾟ体" panose="040B0A00000000000000" pitchFamily="50" charset="-128"/>
            </a:endParaRPr>
          </a:p>
          <a:p>
            <a:endParaRPr lang="en-US" altLang="ja-JP" sz="1400" dirty="0"/>
          </a:p>
          <a:p>
            <a:r>
              <a:rPr lang="ja-JP" altLang="en-US" sz="1400" dirty="0"/>
              <a:t>　</a:t>
            </a:r>
            <a:endParaRPr lang="en-US" altLang="ja-JP" sz="1400" dirty="0"/>
          </a:p>
          <a:p>
            <a:endParaRPr lang="en-US" altLang="ja-JP" sz="1400" dirty="0"/>
          </a:p>
          <a:p>
            <a:endParaRPr lang="en-US" altLang="ja-JP" sz="1400" dirty="0"/>
          </a:p>
          <a:p>
            <a:endParaRPr lang="en-US" altLang="ja-JP" sz="1400" dirty="0"/>
          </a:p>
          <a:p>
            <a:r>
              <a:rPr lang="ja-JP" altLang="en-US" sz="1400" dirty="0"/>
              <a:t>　</a:t>
            </a:r>
            <a:endParaRPr lang="en-US" altLang="ja-JP" sz="1400" dirty="0"/>
          </a:p>
          <a:p>
            <a:pPr>
              <a:lnSpc>
                <a:spcPct val="200000"/>
              </a:lnSpc>
            </a:pPr>
            <a:endParaRPr lang="en-US" altLang="ja-JP" sz="1400" dirty="0"/>
          </a:p>
          <a:p>
            <a:r>
              <a:rPr lang="ja-JP" altLang="en-US" sz="1400" dirty="0">
                <a:latin typeface="メイリオ" panose="020B0604030504040204" pitchFamily="50" charset="-128"/>
                <a:ea typeface="メイリオ" panose="020B0604030504040204" pitchFamily="50" charset="-128"/>
              </a:rPr>
              <a:t>結び目は靴ひもを結ぶときなどに日常的に現れますが、様々な科学の分野にも現れます。</a:t>
            </a:r>
            <a:endParaRPr lang="en-US" altLang="ja-JP" sz="1400" dirty="0">
              <a:latin typeface="メイリオ" panose="020B0604030504040204" pitchFamily="50" charset="-128"/>
              <a:ea typeface="メイリオ" panose="020B0604030504040204" pitchFamily="50" charset="-128"/>
            </a:endParaRPr>
          </a:p>
          <a:p>
            <a:r>
              <a:rPr lang="ja-JP" altLang="en-US" sz="1400" dirty="0">
                <a:latin typeface="メイリオ" panose="020B0604030504040204" pitchFamily="50" charset="-128"/>
                <a:ea typeface="メイリオ" panose="020B0604030504040204" pitchFamily="50" charset="-128"/>
              </a:rPr>
              <a:t>数学でも結び目は盛んに研究されていて、色々な結び目が考えられ、豊かな理論が展開されています。</a:t>
            </a:r>
            <a:endParaRPr lang="en-US" altLang="ja-JP" sz="1400" dirty="0">
              <a:latin typeface="メイリオ" panose="020B0604030504040204" pitchFamily="50" charset="-128"/>
              <a:ea typeface="メイリオ" panose="020B0604030504040204" pitchFamily="50" charset="-128"/>
            </a:endParaRPr>
          </a:p>
          <a:p>
            <a:r>
              <a:rPr lang="ja-JP" altLang="en-US" sz="1400" dirty="0">
                <a:latin typeface="メイリオ" panose="020B0604030504040204" pitchFamily="50" charset="-128"/>
                <a:ea typeface="メイリオ" panose="020B0604030504040204" pitchFamily="50" charset="-128"/>
              </a:rPr>
              <a:t>例えば上に描かれた結び目がほどけるかどうか、または一つを変形すれば他の結び目と同じになるかどうかはどうすればわかるでしょうか？</a:t>
            </a:r>
            <a:endParaRPr lang="en-US" altLang="ja-JP" sz="1400" dirty="0">
              <a:latin typeface="メイリオ" panose="020B0604030504040204" pitchFamily="50" charset="-128"/>
              <a:ea typeface="メイリオ" panose="020B0604030504040204" pitchFamily="50" charset="-128"/>
            </a:endParaRPr>
          </a:p>
          <a:p>
            <a:r>
              <a:rPr lang="ja-JP" altLang="en-US" sz="1400" dirty="0">
                <a:latin typeface="メイリオ" panose="020B0604030504040204" pitchFamily="50" charset="-128"/>
                <a:ea typeface="メイリオ" panose="020B0604030504040204" pitchFamily="50" charset="-128"/>
              </a:rPr>
              <a:t>このような問題を数学的に調べるために「不変量」という概念が考えられています。</a:t>
            </a:r>
            <a:endParaRPr lang="en-US" altLang="ja-JP" sz="1400" dirty="0">
              <a:latin typeface="メイリオ" panose="020B0604030504040204" pitchFamily="50" charset="-128"/>
              <a:ea typeface="メイリオ" panose="020B0604030504040204" pitchFamily="50" charset="-128"/>
            </a:endParaRPr>
          </a:p>
          <a:p>
            <a:r>
              <a:rPr lang="ja-JP" altLang="en-US" sz="1400" dirty="0">
                <a:latin typeface="メイリオ" panose="020B0604030504040204" pitchFamily="50" charset="-128"/>
                <a:ea typeface="メイリオ" panose="020B0604030504040204" pitchFamily="50" charset="-128"/>
              </a:rPr>
              <a:t>この公開講座では結び目不変量を通して、中学高校で学ぶ幾何学とはまったく異なる観点から図形を研究する「代数トポロジー」の考え方を紹介します。</a:t>
            </a:r>
            <a:endParaRPr lang="en-US" altLang="ja-JP" sz="1400" dirty="0">
              <a:latin typeface="メイリオ" panose="020B0604030504040204" pitchFamily="50" charset="-128"/>
              <a:ea typeface="メイリオ" panose="020B0604030504040204" pitchFamily="50" charset="-128"/>
            </a:endParaRPr>
          </a:p>
          <a:p>
            <a:endParaRPr lang="en-US" altLang="ja-JP" sz="1400" dirty="0"/>
          </a:p>
          <a:p>
            <a:endParaRPr lang="en-US" altLang="ja-JP" sz="1400" dirty="0"/>
          </a:p>
          <a:p>
            <a:r>
              <a:rPr lang="ja-JP" altLang="en-US" sz="1400" dirty="0"/>
              <a:t>　</a:t>
            </a:r>
          </a:p>
        </p:txBody>
      </p:sp>
      <p:pic>
        <p:nvPicPr>
          <p:cNvPr id="13" name="図 12">
            <a:extLst>
              <a:ext uri="{FF2B5EF4-FFF2-40B4-BE49-F238E27FC236}">
                <a16:creationId xmlns:a16="http://schemas.microsoft.com/office/drawing/2014/main" id="{C98D2CD5-FD8E-DE2C-4EEA-04A85C8D4316}"/>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877474" y="6981620"/>
            <a:ext cx="982474" cy="1101679"/>
          </a:xfrm>
          <a:prstGeom prst="ellipse">
            <a:avLst/>
          </a:prstGeom>
        </p:spPr>
      </p:pic>
      <p:sp>
        <p:nvSpPr>
          <p:cNvPr id="15" name="テキスト ボックス 14">
            <a:extLst>
              <a:ext uri="{FF2B5EF4-FFF2-40B4-BE49-F238E27FC236}">
                <a16:creationId xmlns:a16="http://schemas.microsoft.com/office/drawing/2014/main" id="{BD485415-8F5A-3970-C006-CB74BAC0416C}"/>
              </a:ext>
            </a:extLst>
          </p:cNvPr>
          <p:cNvSpPr txBox="1"/>
          <p:nvPr/>
        </p:nvSpPr>
        <p:spPr>
          <a:xfrm>
            <a:off x="3932437" y="119972"/>
            <a:ext cx="2703812" cy="307777"/>
          </a:xfrm>
          <a:prstGeom prst="rect">
            <a:avLst/>
          </a:prstGeom>
          <a:noFill/>
        </p:spPr>
        <p:txBody>
          <a:bodyPr wrap="square" lIns="92207" tIns="46103" rIns="92207" bIns="46103" rtlCol="0">
            <a:spAutoFit/>
          </a:bodyPr>
          <a:lstStyle/>
          <a:p>
            <a:pPr algn="r"/>
            <a:r>
              <a:rPr kumimoji="1" lang="en-US" altLang="ja-JP" sz="1400" b="1" dirty="0">
                <a:solidFill>
                  <a:srgbClr val="FF6600"/>
                </a:solidFill>
                <a:latin typeface="メイリオ" panose="020B0604030504040204" pitchFamily="50" charset="-128"/>
                <a:ea typeface="メイリオ" panose="020B0604030504040204" pitchFamily="50" charset="-128"/>
              </a:rPr>
              <a:t>2025</a:t>
            </a:r>
            <a:r>
              <a:rPr kumimoji="1" lang="ja-JP" altLang="en-US" sz="1400" b="1" dirty="0">
                <a:solidFill>
                  <a:srgbClr val="FF6600"/>
                </a:solidFill>
                <a:latin typeface="メイリオ" panose="020B0604030504040204" pitchFamily="50" charset="-128"/>
                <a:ea typeface="メイリオ" panose="020B0604030504040204" pitchFamily="50" charset="-128"/>
              </a:rPr>
              <a:t>年度 会津大学 公開講座</a:t>
            </a:r>
          </a:p>
        </p:txBody>
      </p:sp>
      <p:pic>
        <p:nvPicPr>
          <p:cNvPr id="6" name="図 5">
            <a:extLst>
              <a:ext uri="{FF2B5EF4-FFF2-40B4-BE49-F238E27FC236}">
                <a16:creationId xmlns:a16="http://schemas.microsoft.com/office/drawing/2014/main" id="{B9AC65BC-EA74-0C08-6364-0BBA111493F4}"/>
              </a:ext>
            </a:extLst>
          </p:cNvPr>
          <p:cNvPicPr>
            <a:picLocks noChangeAspect="1"/>
          </p:cNvPicPr>
          <p:nvPr/>
        </p:nvPicPr>
        <p:blipFill>
          <a:blip r:embed="rId5">
            <a:duotone>
              <a:schemeClr val="accent2">
                <a:shade val="45000"/>
                <a:satMod val="135000"/>
              </a:schemeClr>
              <a:prstClr val="white"/>
            </a:duotone>
            <a:extLst>
              <a:ext uri="{28A0092B-C50C-407E-A947-70E740481C1C}">
                <a14:useLocalDpi xmlns:a14="http://schemas.microsoft.com/office/drawing/2010/main" val="0"/>
              </a:ext>
            </a:extLst>
          </a:blip>
          <a:stretch>
            <a:fillRect/>
          </a:stretch>
        </p:blipFill>
        <p:spPr>
          <a:xfrm>
            <a:off x="1405561" y="1866910"/>
            <a:ext cx="3996079" cy="1409801"/>
          </a:xfrm>
          <a:prstGeom prst="ellipse">
            <a:avLst/>
          </a:prstGeom>
        </p:spPr>
      </p:pic>
      <p:sp>
        <p:nvSpPr>
          <p:cNvPr id="5" name="テキスト ボックス 4">
            <a:extLst>
              <a:ext uri="{FF2B5EF4-FFF2-40B4-BE49-F238E27FC236}">
                <a16:creationId xmlns:a16="http://schemas.microsoft.com/office/drawing/2014/main" id="{4EEFFB7C-0E85-43E8-ACF3-8B1591460420}"/>
              </a:ext>
            </a:extLst>
          </p:cNvPr>
          <p:cNvSpPr txBox="1"/>
          <p:nvPr/>
        </p:nvSpPr>
        <p:spPr>
          <a:xfrm>
            <a:off x="184861" y="5910530"/>
            <a:ext cx="6268686" cy="529935"/>
          </a:xfrm>
          <a:prstGeom prst="rect">
            <a:avLst/>
          </a:prstGeom>
          <a:noFill/>
        </p:spPr>
        <p:txBody>
          <a:bodyPr wrap="none" lIns="92207" tIns="46103" rIns="92207" bIns="46103" rtlCol="0">
            <a:spAutoFit/>
          </a:bodyPr>
          <a:lstStyle/>
          <a:p>
            <a:r>
              <a:rPr lang="ja-JP" altLang="en-US" sz="2800" b="1" dirty="0">
                <a:solidFill>
                  <a:srgbClr val="FF6600"/>
                </a:solidFill>
                <a:effectLst>
                  <a:outerShdw blurRad="50800" dist="50800" dir="5400000" algn="ctr" rotWithShape="0">
                    <a:schemeClr val="bg1"/>
                  </a:outerShdw>
                </a:effectLst>
                <a:latin typeface="メイリオ" panose="020B0604030504040204" pitchFamily="50" charset="-128"/>
                <a:ea typeface="メイリオ" panose="020B0604030504040204" pitchFamily="50" charset="-128"/>
              </a:rPr>
              <a:t>日時：８月</a:t>
            </a:r>
            <a:r>
              <a:rPr lang="en-US" altLang="ja-JP" sz="2800" b="1" dirty="0">
                <a:solidFill>
                  <a:srgbClr val="FF6600"/>
                </a:solidFill>
                <a:effectLst>
                  <a:outerShdw blurRad="50800" dist="50800" dir="5400000" algn="ctr" rotWithShape="0">
                    <a:schemeClr val="bg1"/>
                  </a:outerShdw>
                </a:effectLst>
                <a:latin typeface="メイリオ" panose="020B0604030504040204" pitchFamily="50" charset="-128"/>
                <a:ea typeface="メイリオ" panose="020B0604030504040204" pitchFamily="50" charset="-128"/>
              </a:rPr>
              <a:t>23</a:t>
            </a:r>
            <a:r>
              <a:rPr lang="ja-JP" altLang="en-US" sz="2800" b="1" dirty="0">
                <a:solidFill>
                  <a:srgbClr val="FF6600"/>
                </a:solidFill>
                <a:effectLst>
                  <a:outerShdw blurRad="50800" dist="50800" dir="5400000" algn="ctr" rotWithShape="0">
                    <a:schemeClr val="bg1"/>
                  </a:outerShdw>
                </a:effectLst>
                <a:latin typeface="メイリオ" panose="020B0604030504040204" pitchFamily="50" charset="-128"/>
                <a:ea typeface="メイリオ" panose="020B0604030504040204" pitchFamily="50" charset="-128"/>
              </a:rPr>
              <a:t>日</a:t>
            </a:r>
            <a:r>
              <a:rPr lang="en-US" altLang="ja-JP" sz="2800" b="1" dirty="0">
                <a:solidFill>
                  <a:srgbClr val="FF6600"/>
                </a:solidFill>
                <a:effectLst>
                  <a:outerShdw blurRad="50800" dist="50800" dir="5400000" algn="ctr" rotWithShape="0">
                    <a:schemeClr val="bg1"/>
                  </a:outerShdw>
                </a:effectLst>
                <a:latin typeface="メイリオ" panose="020B0604030504040204" pitchFamily="50" charset="-128"/>
                <a:ea typeface="メイリオ" panose="020B0604030504040204" pitchFamily="50" charset="-128"/>
              </a:rPr>
              <a:t>(</a:t>
            </a:r>
            <a:r>
              <a:rPr lang="ja-JP" altLang="en-US" sz="2800" b="1" dirty="0">
                <a:solidFill>
                  <a:srgbClr val="FF6600"/>
                </a:solidFill>
                <a:effectLst>
                  <a:outerShdw blurRad="50800" dist="50800" dir="5400000" algn="ctr" rotWithShape="0">
                    <a:schemeClr val="bg1"/>
                  </a:outerShdw>
                </a:effectLst>
                <a:latin typeface="メイリオ" panose="020B0604030504040204" pitchFamily="50" charset="-128"/>
                <a:ea typeface="メイリオ" panose="020B0604030504040204" pitchFamily="50" charset="-128"/>
              </a:rPr>
              <a:t>土</a:t>
            </a:r>
            <a:r>
              <a:rPr lang="en-US" altLang="ja-JP" sz="2800" b="1" dirty="0">
                <a:solidFill>
                  <a:srgbClr val="FF6600"/>
                </a:solidFill>
                <a:effectLst>
                  <a:outerShdw blurRad="50800" dist="50800" dir="5400000" algn="ctr" rotWithShape="0">
                    <a:schemeClr val="bg1"/>
                  </a:outerShdw>
                </a:effectLst>
                <a:latin typeface="メイリオ" panose="020B0604030504040204" pitchFamily="50" charset="-128"/>
                <a:ea typeface="メイリオ" panose="020B0604030504040204" pitchFamily="50" charset="-128"/>
              </a:rPr>
              <a:t>) 13:30</a:t>
            </a:r>
            <a:r>
              <a:rPr lang="ja-JP" altLang="en-US" sz="2800" b="1" dirty="0">
                <a:solidFill>
                  <a:srgbClr val="FF6600"/>
                </a:solidFill>
                <a:effectLst>
                  <a:outerShdw blurRad="50800" dist="50800" dir="5400000" algn="ctr" rotWithShape="0">
                    <a:schemeClr val="bg1"/>
                  </a:outerShdw>
                </a:effectLst>
                <a:latin typeface="メイリオ" panose="020B0604030504040204" pitchFamily="50" charset="-128"/>
                <a:ea typeface="メイリオ" panose="020B0604030504040204" pitchFamily="50" charset="-128"/>
              </a:rPr>
              <a:t>～</a:t>
            </a:r>
            <a:r>
              <a:rPr lang="en-US" altLang="ja-JP" sz="2800" b="1" dirty="0">
                <a:solidFill>
                  <a:srgbClr val="FF6600"/>
                </a:solidFill>
                <a:effectLst>
                  <a:outerShdw blurRad="50800" dist="50800" dir="5400000" algn="ctr" rotWithShape="0">
                    <a:schemeClr val="bg1"/>
                  </a:outerShdw>
                </a:effectLst>
                <a:latin typeface="メイリオ" panose="020B0604030504040204" pitchFamily="50" charset="-128"/>
                <a:ea typeface="メイリオ" panose="020B0604030504040204" pitchFamily="50" charset="-128"/>
              </a:rPr>
              <a:t>15:00</a:t>
            </a:r>
          </a:p>
        </p:txBody>
      </p:sp>
      <p:sp>
        <p:nvSpPr>
          <p:cNvPr id="7" name="正方形/長方形 6">
            <a:extLst>
              <a:ext uri="{FF2B5EF4-FFF2-40B4-BE49-F238E27FC236}">
                <a16:creationId xmlns:a16="http://schemas.microsoft.com/office/drawing/2014/main" id="{513E6CA1-B3D3-4694-A61A-96ABFC562E47}"/>
              </a:ext>
            </a:extLst>
          </p:cNvPr>
          <p:cNvSpPr/>
          <p:nvPr/>
        </p:nvSpPr>
        <p:spPr>
          <a:xfrm>
            <a:off x="1" y="8812671"/>
            <a:ext cx="6807200" cy="1126668"/>
          </a:xfrm>
          <a:prstGeom prst="rect">
            <a:avLst/>
          </a:prstGeom>
          <a:solidFill>
            <a:schemeClr val="accent2"/>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lIns="92207" tIns="46103" rIns="92207" bIns="46103" rtlCol="0" anchor="ctr"/>
          <a:lstStyle/>
          <a:p>
            <a:pPr algn="ctr"/>
            <a:endParaRPr kumimoji="1" lang="ja-JP" altLang="en-US"/>
          </a:p>
        </p:txBody>
      </p:sp>
      <p:sp>
        <p:nvSpPr>
          <p:cNvPr id="11" name="正方形/長方形 51">
            <a:extLst>
              <a:ext uri="{FF2B5EF4-FFF2-40B4-BE49-F238E27FC236}">
                <a16:creationId xmlns:a16="http://schemas.microsoft.com/office/drawing/2014/main" id="{65761E93-E0E5-4A82-B3B7-238BDC1A16DA}"/>
              </a:ext>
            </a:extLst>
          </p:cNvPr>
          <p:cNvSpPr/>
          <p:nvPr/>
        </p:nvSpPr>
        <p:spPr>
          <a:xfrm>
            <a:off x="113275" y="8971085"/>
            <a:ext cx="5011680" cy="830315"/>
          </a:xfrm>
          <a:prstGeom prst="flowChartDocumen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92207" tIns="46103" rIns="92207" bIns="46103" rtlCol="0" anchor="t" anchorCtr="0"/>
          <a:lstStyle/>
          <a:p>
            <a:pPr>
              <a:lnSpc>
                <a:spcPts val="1816"/>
              </a:lnSpc>
            </a:pPr>
            <a:r>
              <a:rPr kumimoji="1" lang="ja-JP" altLang="en-US" sz="1400" b="1" kern="1000" dirty="0">
                <a:solidFill>
                  <a:schemeClr val="bg1"/>
                </a:solidFill>
                <a:latin typeface="メイリオ" panose="020B0604030504040204" pitchFamily="50" charset="-128"/>
                <a:ea typeface="メイリオ" panose="020B0604030504040204" pitchFamily="50" charset="-128"/>
              </a:rPr>
              <a:t>お問い合わ</a:t>
            </a:r>
            <a:r>
              <a:rPr kumimoji="1" lang="ja-JP" altLang="en-US" sz="1400" b="1" kern="1000" spc="-303" dirty="0">
                <a:solidFill>
                  <a:schemeClr val="bg1"/>
                </a:solidFill>
                <a:latin typeface="メイリオ" panose="020B0604030504040204" pitchFamily="50" charset="-128"/>
                <a:ea typeface="メイリオ" panose="020B0604030504040204" pitchFamily="50" charset="-128"/>
              </a:rPr>
              <a:t>せ・</a:t>
            </a:r>
            <a:r>
              <a:rPr kumimoji="1" lang="ja-JP" altLang="en-US" sz="1400" b="1" kern="1000" dirty="0">
                <a:solidFill>
                  <a:schemeClr val="bg1"/>
                </a:solidFill>
                <a:latin typeface="メイリオ" panose="020B0604030504040204" pitchFamily="50" charset="-128"/>
                <a:ea typeface="メイリオ" panose="020B0604030504040204" pitchFamily="50" charset="-128"/>
              </a:rPr>
              <a:t>お申込み先   </a:t>
            </a:r>
            <a:endParaRPr kumimoji="1" lang="en-US" altLang="ja-JP" sz="1400" b="1" kern="1000" dirty="0">
              <a:solidFill>
                <a:schemeClr val="bg1"/>
              </a:solidFill>
              <a:latin typeface="メイリオ" panose="020B0604030504040204" pitchFamily="50" charset="-128"/>
              <a:ea typeface="メイリオ" panose="020B0604030504040204" pitchFamily="50" charset="-128"/>
            </a:endParaRPr>
          </a:p>
          <a:p>
            <a:pPr>
              <a:lnSpc>
                <a:spcPts val="1210"/>
              </a:lnSpc>
              <a:spcBef>
                <a:spcPts val="605"/>
              </a:spcBef>
            </a:pPr>
            <a:r>
              <a:rPr kumimoji="1" lang="ja-JP" altLang="en-US" sz="1200" dirty="0">
                <a:solidFill>
                  <a:schemeClr val="bg1"/>
                </a:solidFill>
                <a:latin typeface="メイリオ" panose="020B0604030504040204" pitchFamily="50" charset="-128"/>
                <a:ea typeface="メイリオ" panose="020B0604030504040204" pitchFamily="50" charset="-128"/>
              </a:rPr>
              <a:t>会津大学事務局 企画連携課計画広報係</a:t>
            </a:r>
            <a:endParaRPr kumimoji="1" lang="en-US" altLang="ja-JP" sz="1200" dirty="0">
              <a:solidFill>
                <a:schemeClr val="bg1"/>
              </a:solidFill>
              <a:latin typeface="メイリオ" panose="020B0604030504040204" pitchFamily="50" charset="-128"/>
              <a:ea typeface="メイリオ" panose="020B0604030504040204" pitchFamily="50" charset="-128"/>
            </a:endParaRPr>
          </a:p>
          <a:p>
            <a:pPr>
              <a:lnSpc>
                <a:spcPts val="1210"/>
              </a:lnSpc>
            </a:pPr>
            <a:r>
              <a:rPr kumimoji="1" lang="en-US" altLang="ja-JP" sz="1200" dirty="0">
                <a:solidFill>
                  <a:schemeClr val="bg1"/>
                </a:solidFill>
                <a:latin typeface="メイリオ" panose="020B0604030504040204" pitchFamily="50" charset="-128"/>
                <a:ea typeface="メイリオ" panose="020B0604030504040204" pitchFamily="50" charset="-128"/>
              </a:rPr>
              <a:t> TEL: 0242-37-2510</a:t>
            </a:r>
            <a:r>
              <a:rPr kumimoji="1" lang="ja-JP" altLang="en-US" sz="1200" dirty="0">
                <a:solidFill>
                  <a:schemeClr val="bg1"/>
                </a:solidFill>
                <a:latin typeface="メイリオ" panose="020B0604030504040204" pitchFamily="50" charset="-128"/>
                <a:ea typeface="メイリオ" panose="020B0604030504040204" pitchFamily="50" charset="-128"/>
              </a:rPr>
              <a:t>     </a:t>
            </a:r>
            <a:r>
              <a:rPr lang="en-US" altLang="ja-JP" sz="1200" kern="100" dirty="0">
                <a:solidFill>
                  <a:schemeClr val="bg1"/>
                </a:solidFill>
                <a:latin typeface="メイリオ" panose="020B0604030504040204" pitchFamily="50" charset="-128"/>
                <a:ea typeface="メイリオ" panose="020B0604030504040204" pitchFamily="50" charset="-128"/>
                <a:cs typeface="Times New Roman" panose="02020603050405020304" pitchFamily="18" charset="0"/>
              </a:rPr>
              <a:t>e-mail : cl-planpr@u-aizu.ac.jp</a:t>
            </a:r>
            <a:endParaRPr kumimoji="1" lang="ja-JP" altLang="en-US" dirty="0">
              <a:solidFill>
                <a:schemeClr val="bg1"/>
              </a:solidFill>
              <a:latin typeface="メイリオ" panose="020B0604030504040204" pitchFamily="50" charset="-128"/>
              <a:ea typeface="メイリオ" panose="020B0604030504040204" pitchFamily="50" charset="-128"/>
            </a:endParaRPr>
          </a:p>
        </p:txBody>
      </p:sp>
      <p:sp>
        <p:nvSpPr>
          <p:cNvPr id="12" name="矢印: 右 11">
            <a:extLst>
              <a:ext uri="{FF2B5EF4-FFF2-40B4-BE49-F238E27FC236}">
                <a16:creationId xmlns:a16="http://schemas.microsoft.com/office/drawing/2014/main" id="{9C9A8263-C274-4AA4-A81B-68AE1F526D72}"/>
              </a:ext>
            </a:extLst>
          </p:cNvPr>
          <p:cNvSpPr/>
          <p:nvPr/>
        </p:nvSpPr>
        <p:spPr>
          <a:xfrm>
            <a:off x="4368712" y="8954678"/>
            <a:ext cx="1176176" cy="842652"/>
          </a:xfrm>
          <a:prstGeom prst="rightArrow">
            <a:avLst>
              <a:gd name="adj1" fmla="val 58984"/>
              <a:gd name="adj2" fmla="val 49039"/>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92207" tIns="46103" rIns="92207" bIns="46103" rtlCol="0" anchor="ctr"/>
          <a:lstStyle/>
          <a:p>
            <a:pPr algn="ctr"/>
            <a:r>
              <a:rPr kumimoji="1" lang="ja-JP" altLang="en-US" sz="1000" b="1" dirty="0">
                <a:solidFill>
                  <a:schemeClr val="tx2">
                    <a:lumMod val="75000"/>
                  </a:schemeClr>
                </a:solidFill>
                <a:latin typeface="BIZ UDゴシック" panose="020B0400000000000000" pitchFamily="49" charset="-128"/>
                <a:ea typeface="BIZ UDゴシック" panose="020B0400000000000000" pitchFamily="49" charset="-128"/>
              </a:rPr>
              <a:t>講座の申込は</a:t>
            </a:r>
            <a:endParaRPr kumimoji="1" lang="en-US" altLang="ja-JP" sz="1000" b="1" dirty="0">
              <a:solidFill>
                <a:schemeClr val="tx2">
                  <a:lumMod val="75000"/>
                </a:schemeClr>
              </a:solidFill>
              <a:latin typeface="BIZ UDゴシック" panose="020B0400000000000000" pitchFamily="49" charset="-128"/>
              <a:ea typeface="BIZ UDゴシック" panose="020B0400000000000000" pitchFamily="49" charset="-128"/>
            </a:endParaRPr>
          </a:p>
          <a:p>
            <a:pPr algn="ctr"/>
            <a:r>
              <a:rPr kumimoji="1" lang="ja-JP" altLang="en-US" sz="1000" b="1" dirty="0">
                <a:solidFill>
                  <a:schemeClr val="tx2">
                    <a:lumMod val="75000"/>
                  </a:schemeClr>
                </a:solidFill>
                <a:latin typeface="BIZ UDゴシック" panose="020B0400000000000000" pitchFamily="49" charset="-128"/>
                <a:ea typeface="BIZ UDゴシック" panose="020B0400000000000000" pitchFamily="49" charset="-128"/>
              </a:rPr>
              <a:t>コチラ</a:t>
            </a:r>
          </a:p>
        </p:txBody>
      </p:sp>
      <p:sp>
        <p:nvSpPr>
          <p:cNvPr id="14" name="テキスト ボックス 13">
            <a:extLst>
              <a:ext uri="{FF2B5EF4-FFF2-40B4-BE49-F238E27FC236}">
                <a16:creationId xmlns:a16="http://schemas.microsoft.com/office/drawing/2014/main" id="{4B16EF2C-26CC-3985-609F-080C2497305A}"/>
              </a:ext>
            </a:extLst>
          </p:cNvPr>
          <p:cNvSpPr txBox="1"/>
          <p:nvPr/>
        </p:nvSpPr>
        <p:spPr>
          <a:xfrm>
            <a:off x="3747574" y="7202753"/>
            <a:ext cx="2888673" cy="1431934"/>
          </a:xfrm>
          <a:prstGeom prst="rect">
            <a:avLst/>
          </a:prstGeom>
          <a:noFill/>
        </p:spPr>
        <p:txBody>
          <a:bodyPr wrap="square" lIns="92207" tIns="46103" rIns="92207" bIns="46103" rtlCol="0">
            <a:spAutoFit/>
          </a:bodyPr>
          <a:lstStyle/>
          <a:p>
            <a:pPr algn="r"/>
            <a:r>
              <a:rPr kumimoji="1" lang="ja-JP" altLang="en-US" sz="1700" b="1" dirty="0">
                <a:latin typeface="メイリオ" panose="020B0604030504040204" pitchFamily="50" charset="-128"/>
                <a:ea typeface="メイリオ" panose="020B0604030504040204" pitchFamily="50" charset="-128"/>
              </a:rPr>
              <a:t>講師：森谷 駿二</a:t>
            </a:r>
            <a:endParaRPr kumimoji="1" lang="en-US" altLang="ja-JP" sz="1700" b="1" dirty="0">
              <a:latin typeface="メイリオ" panose="020B0604030504040204" pitchFamily="50" charset="-128"/>
              <a:ea typeface="メイリオ" panose="020B0604030504040204" pitchFamily="50" charset="-128"/>
            </a:endParaRPr>
          </a:p>
          <a:p>
            <a:pPr algn="r"/>
            <a:r>
              <a:rPr kumimoji="1" lang="ja-JP" altLang="en-US" sz="1400" dirty="0">
                <a:latin typeface="メイリオ" panose="020B0604030504040204" pitchFamily="50" charset="-128"/>
                <a:ea typeface="メイリオ" panose="020B0604030504040204" pitchFamily="50" charset="-128"/>
              </a:rPr>
              <a:t>会津大学　准教授</a:t>
            </a:r>
            <a:r>
              <a:rPr kumimoji="1" lang="en-US" altLang="ja-JP" sz="1400" dirty="0">
                <a:latin typeface="メイリオ" panose="020B0604030504040204" pitchFamily="50" charset="-128"/>
                <a:ea typeface="メイリオ" panose="020B0604030504040204" pitchFamily="50" charset="-128"/>
              </a:rPr>
              <a:t> </a:t>
            </a:r>
          </a:p>
          <a:p>
            <a:pPr algn="r"/>
            <a:r>
              <a:rPr kumimoji="1" lang="ja-JP" altLang="en-US" sz="1400" dirty="0">
                <a:latin typeface="メイリオ" panose="020B0604030504040204" pitchFamily="50" charset="-128"/>
                <a:ea typeface="メイリオ" panose="020B0604030504040204" pitchFamily="50" charset="-128"/>
              </a:rPr>
              <a:t>博士</a:t>
            </a:r>
            <a:r>
              <a:rPr kumimoji="1" lang="en-US" altLang="ja-JP" sz="1400" dirty="0">
                <a:latin typeface="メイリオ" panose="020B0604030504040204" pitchFamily="50" charset="-128"/>
                <a:ea typeface="メイリオ" panose="020B0604030504040204" pitchFamily="50" charset="-128"/>
              </a:rPr>
              <a:t>(</a:t>
            </a:r>
            <a:r>
              <a:rPr kumimoji="1" lang="ja-JP" altLang="en-US" sz="1400" dirty="0">
                <a:latin typeface="メイリオ" panose="020B0604030504040204" pitchFamily="50" charset="-128"/>
                <a:ea typeface="メイリオ" panose="020B0604030504040204" pitchFamily="50" charset="-128"/>
              </a:rPr>
              <a:t>理学</a:t>
            </a:r>
            <a:r>
              <a:rPr kumimoji="1" lang="en-US" altLang="ja-JP" sz="1400" dirty="0">
                <a:latin typeface="メイリオ" panose="020B0604030504040204" pitchFamily="50" charset="-128"/>
                <a:ea typeface="メイリオ" panose="020B0604030504040204" pitchFamily="50" charset="-128"/>
              </a:rPr>
              <a:t>)</a:t>
            </a:r>
          </a:p>
          <a:p>
            <a:endParaRPr kumimoji="1" lang="en-US" altLang="ja-JP" sz="1400" dirty="0">
              <a:latin typeface="メイリオ" panose="020B0604030504040204" pitchFamily="50" charset="-128"/>
              <a:ea typeface="メイリオ" panose="020B0604030504040204" pitchFamily="50" charset="-128"/>
            </a:endParaRPr>
          </a:p>
          <a:p>
            <a:r>
              <a:rPr kumimoji="1" lang="ja-JP" altLang="en-US" sz="1400" dirty="0">
                <a:latin typeface="メイリオ" panose="020B0604030504040204" pitchFamily="50" charset="-128"/>
                <a:ea typeface="メイリオ" panose="020B0604030504040204" pitchFamily="50" charset="-128"/>
              </a:rPr>
              <a:t>「柔らかい幾何学」と呼ばれる</a:t>
            </a:r>
            <a:endParaRPr kumimoji="1" lang="en-US" altLang="ja-JP" sz="1400" dirty="0">
              <a:latin typeface="メイリオ" panose="020B0604030504040204" pitchFamily="50" charset="-128"/>
              <a:ea typeface="メイリオ" panose="020B0604030504040204" pitchFamily="50" charset="-128"/>
            </a:endParaRPr>
          </a:p>
          <a:p>
            <a:r>
              <a:rPr kumimoji="1" lang="ja-JP" altLang="en-US" sz="1400" dirty="0">
                <a:latin typeface="メイリオ" panose="020B0604030504040204" pitchFamily="50" charset="-128"/>
                <a:ea typeface="メイリオ" panose="020B0604030504040204" pitchFamily="50" charset="-128"/>
              </a:rPr>
              <a:t>代数トポロジーを研究しています。</a:t>
            </a:r>
            <a:endParaRPr kumimoji="1" lang="en-US" altLang="ja-JP" sz="1400" dirty="0">
              <a:latin typeface="メイリオ" panose="020B0604030504040204" pitchFamily="50" charset="-128"/>
              <a:ea typeface="メイリオ" panose="020B0604030504040204" pitchFamily="50" charset="-128"/>
            </a:endParaRPr>
          </a:p>
        </p:txBody>
      </p:sp>
      <p:sp>
        <p:nvSpPr>
          <p:cNvPr id="2" name="テキスト ボックス 1">
            <a:extLst>
              <a:ext uri="{FF2B5EF4-FFF2-40B4-BE49-F238E27FC236}">
                <a16:creationId xmlns:a16="http://schemas.microsoft.com/office/drawing/2014/main" id="{E50C6C19-5155-E035-B2B9-4091BF9C6FDE}"/>
              </a:ext>
            </a:extLst>
          </p:cNvPr>
          <p:cNvSpPr txBox="1"/>
          <p:nvPr/>
        </p:nvSpPr>
        <p:spPr>
          <a:xfrm>
            <a:off x="209593" y="6428950"/>
            <a:ext cx="4747205" cy="2207013"/>
          </a:xfrm>
          <a:prstGeom prst="rect">
            <a:avLst/>
          </a:prstGeom>
          <a:noFill/>
        </p:spPr>
        <p:txBody>
          <a:bodyPr wrap="square" lIns="92207" tIns="46103" rIns="92207" bIns="46103" rtlCol="0">
            <a:spAutoFit/>
          </a:bodyPr>
          <a:lstStyle/>
          <a:p>
            <a:pPr>
              <a:lnSpc>
                <a:spcPts val="1936"/>
              </a:lnSpc>
            </a:pPr>
            <a:r>
              <a:rPr kumimoji="1" lang="ja-JP" altLang="en-US" dirty="0">
                <a:latin typeface="メイリオ" panose="020B0604030504040204" pitchFamily="50" charset="-128"/>
                <a:ea typeface="メイリオ" panose="020B0604030504040204" pitchFamily="50" charset="-128"/>
              </a:rPr>
              <a:t>場　　所：会津大学 研究棟１階</a:t>
            </a:r>
            <a:endParaRPr kumimoji="1" lang="en-US" altLang="ja-JP" dirty="0">
              <a:latin typeface="メイリオ" panose="020B0604030504040204" pitchFamily="50" charset="-128"/>
              <a:ea typeface="メイリオ" panose="020B0604030504040204" pitchFamily="50" charset="-128"/>
            </a:endParaRPr>
          </a:p>
          <a:p>
            <a:pPr>
              <a:lnSpc>
                <a:spcPts val="1936"/>
              </a:lnSpc>
            </a:pPr>
            <a:r>
              <a:rPr kumimoji="1" lang="ja-JP" altLang="en-US" dirty="0">
                <a:latin typeface="メイリオ" panose="020B0604030504040204" pitchFamily="50" charset="-128"/>
                <a:ea typeface="メイリオ" panose="020B0604030504040204" pitchFamily="50" charset="-128"/>
              </a:rPr>
              <a:t>　　　　　Ｓ１講義室</a:t>
            </a:r>
            <a:endParaRPr kumimoji="1" lang="en-US" altLang="ja-JP" dirty="0">
              <a:latin typeface="メイリオ" panose="020B0604030504040204" pitchFamily="50" charset="-128"/>
              <a:ea typeface="メイリオ" panose="020B0604030504040204" pitchFamily="50" charset="-128"/>
            </a:endParaRPr>
          </a:p>
          <a:p>
            <a:pPr>
              <a:lnSpc>
                <a:spcPct val="150000"/>
              </a:lnSpc>
            </a:pPr>
            <a:r>
              <a:rPr kumimoji="1" lang="ja-JP" altLang="en-US" dirty="0">
                <a:latin typeface="メイリオ" panose="020B0604030504040204" pitchFamily="50" charset="-128"/>
                <a:ea typeface="メイリオ" panose="020B0604030504040204" pitchFamily="50" charset="-128"/>
              </a:rPr>
              <a:t>対　　象：高校生以上</a:t>
            </a:r>
            <a:endParaRPr kumimoji="1" lang="en-US" altLang="ja-JP" dirty="0">
              <a:latin typeface="メイリオ" panose="020B0604030504040204" pitchFamily="50" charset="-128"/>
              <a:ea typeface="メイリオ" panose="020B0604030504040204" pitchFamily="50" charset="-128"/>
            </a:endParaRPr>
          </a:p>
          <a:p>
            <a:pPr>
              <a:lnSpc>
                <a:spcPct val="150000"/>
              </a:lnSpc>
            </a:pPr>
            <a:r>
              <a:rPr kumimoji="1" lang="ja-JP" altLang="en-US" dirty="0">
                <a:latin typeface="メイリオ" panose="020B0604030504040204" pitchFamily="50" charset="-128"/>
                <a:ea typeface="メイリオ" panose="020B0604030504040204" pitchFamily="50" charset="-128"/>
              </a:rPr>
              <a:t>受  講 料：無料</a:t>
            </a:r>
            <a:endParaRPr kumimoji="1" lang="en-US" altLang="ja-JP" dirty="0">
              <a:latin typeface="メイリオ" panose="020B0604030504040204" pitchFamily="50" charset="-128"/>
              <a:ea typeface="メイリオ" panose="020B0604030504040204" pitchFamily="50" charset="-128"/>
            </a:endParaRPr>
          </a:p>
          <a:p>
            <a:pPr>
              <a:lnSpc>
                <a:spcPct val="150000"/>
              </a:lnSpc>
            </a:pPr>
            <a:r>
              <a:rPr kumimoji="1" lang="ja-JP" altLang="en-US" dirty="0">
                <a:latin typeface="メイリオ" panose="020B0604030504040204" pitchFamily="50" charset="-128"/>
                <a:ea typeface="メイリオ" panose="020B0604030504040204" pitchFamily="50" charset="-128"/>
              </a:rPr>
              <a:t>定　　員：</a:t>
            </a:r>
            <a:r>
              <a:rPr kumimoji="1" lang="en-US" altLang="ja-JP" dirty="0">
                <a:latin typeface="メイリオ" panose="020B0604030504040204" pitchFamily="50" charset="-128"/>
                <a:ea typeface="メイリオ" panose="020B0604030504040204" pitchFamily="50" charset="-128"/>
              </a:rPr>
              <a:t>20</a:t>
            </a:r>
            <a:r>
              <a:rPr kumimoji="1" lang="ja-JP" altLang="en-US" dirty="0">
                <a:latin typeface="メイリオ" panose="020B0604030504040204" pitchFamily="50" charset="-128"/>
                <a:ea typeface="メイリオ" panose="020B0604030504040204" pitchFamily="50" charset="-128"/>
              </a:rPr>
              <a:t>名程度</a:t>
            </a:r>
            <a:endParaRPr kumimoji="1" lang="en-US" altLang="ja-JP" dirty="0">
              <a:latin typeface="メイリオ" panose="020B0604030504040204" pitchFamily="50" charset="-128"/>
              <a:ea typeface="メイリオ" panose="020B0604030504040204" pitchFamily="50" charset="-128"/>
            </a:endParaRPr>
          </a:p>
          <a:p>
            <a:pPr>
              <a:lnSpc>
                <a:spcPct val="150000"/>
              </a:lnSpc>
            </a:pPr>
            <a:r>
              <a:rPr kumimoji="1" lang="ja-JP" altLang="en-US" dirty="0">
                <a:latin typeface="メイリオ" panose="020B0604030504040204" pitchFamily="50" charset="-128"/>
                <a:ea typeface="メイリオ" panose="020B0604030504040204" pitchFamily="50" charset="-128"/>
              </a:rPr>
              <a:t>申込締切：８月</a:t>
            </a:r>
            <a:r>
              <a:rPr kumimoji="1" lang="en-US" altLang="ja-JP" dirty="0">
                <a:latin typeface="メイリオ" panose="020B0604030504040204" pitchFamily="50" charset="-128"/>
                <a:ea typeface="メイリオ" panose="020B0604030504040204" pitchFamily="50" charset="-128"/>
              </a:rPr>
              <a:t>19</a:t>
            </a:r>
            <a:r>
              <a:rPr kumimoji="1" lang="ja-JP" altLang="en-US" dirty="0">
                <a:latin typeface="メイリオ" panose="020B0604030504040204" pitchFamily="50" charset="-128"/>
                <a:ea typeface="メイリオ" panose="020B0604030504040204" pitchFamily="50" charset="-128"/>
              </a:rPr>
              <a:t>日（火）</a:t>
            </a:r>
          </a:p>
        </p:txBody>
      </p:sp>
      <p:pic>
        <p:nvPicPr>
          <p:cNvPr id="18" name="図 17">
            <a:extLst>
              <a:ext uri="{FF2B5EF4-FFF2-40B4-BE49-F238E27FC236}">
                <a16:creationId xmlns:a16="http://schemas.microsoft.com/office/drawing/2014/main" id="{B9532921-F615-4A18-8FC0-36BE938EF527}"/>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5615646" y="8872655"/>
            <a:ext cx="1006697" cy="1006697"/>
          </a:xfrm>
          <a:prstGeom prst="rect">
            <a:avLst/>
          </a:prstGeom>
        </p:spPr>
      </p:pic>
    </p:spTree>
    <p:extLst>
      <p:ext uri="{BB962C8B-B14F-4D97-AF65-F5344CB8AC3E}">
        <p14:creationId xmlns:p14="http://schemas.microsoft.com/office/powerpoint/2010/main" val="409358296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500"/>
            </a:lvl1pPr>
          </a:lstStyle>
          <a:p>
            <a:r>
              <a:rPr lang="ja-JP" altLang="en-US"/>
              <a:t>マスター タイトルの書式設定</a:t>
            </a:r>
            <a:endParaRPr lang="en-US" dirty="0"/>
          </a:p>
        </p:txBody>
      </p:sp>
      <p:sp>
        <p:nvSpPr>
          <p:cNvPr id="3" name="Subtitle 2"/>
          <p:cNvSpPr>
            <a:spLocks noGrp="1"/>
          </p:cNvSpPr>
          <p:nvPr>
            <p:ph type="subTitle" idx="1"/>
          </p:nvPr>
        </p:nvSpPr>
        <p:spPr>
          <a:xfrm>
            <a:off x="857250" y="5202944"/>
            <a:ext cx="5143500" cy="2391656"/>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DB7A7E2B-270C-408E-8477-E58BD68A3ABC}" type="datetimeFigureOut">
              <a:rPr kumimoji="1" lang="ja-JP" altLang="en-US" smtClean="0"/>
              <a:t>2026/7/6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4BEE5AD7-DDB8-41CA-A873-D806AD00BBDD}" type="slidenum">
              <a:rPr kumimoji="1" lang="ja-JP" altLang="en-US" smtClean="0"/>
              <a:t>‹#›</a:t>
            </a:fld>
            <a:endParaRPr kumimoji="1" lang="ja-JP" altLang="en-US"/>
          </a:p>
        </p:txBody>
      </p:sp>
    </p:spTree>
    <p:extLst>
      <p:ext uri="{BB962C8B-B14F-4D97-AF65-F5344CB8AC3E}">
        <p14:creationId xmlns:p14="http://schemas.microsoft.com/office/powerpoint/2010/main" val="354141475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DB7A7E2B-270C-408E-8477-E58BD68A3ABC}" type="datetimeFigureOut">
              <a:rPr kumimoji="1" lang="ja-JP" altLang="en-US" smtClean="0"/>
              <a:t>2026/7/6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4BEE5AD7-DDB8-41CA-A873-D806AD00BBDD}" type="slidenum">
              <a:rPr kumimoji="1" lang="ja-JP" altLang="en-US" smtClean="0"/>
              <a:t>‹#›</a:t>
            </a:fld>
            <a:endParaRPr kumimoji="1" lang="ja-JP" altLang="en-US"/>
          </a:p>
        </p:txBody>
      </p:sp>
    </p:spTree>
    <p:extLst>
      <p:ext uri="{BB962C8B-B14F-4D97-AF65-F5344CB8AC3E}">
        <p14:creationId xmlns:p14="http://schemas.microsoft.com/office/powerpoint/2010/main" val="145181680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DB7A7E2B-270C-408E-8477-E58BD68A3ABC}" type="datetimeFigureOut">
              <a:rPr kumimoji="1" lang="ja-JP" altLang="en-US" smtClean="0"/>
              <a:t>2026/7/6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4BEE5AD7-DDB8-41CA-A873-D806AD00BBDD}" type="slidenum">
              <a:rPr kumimoji="1" lang="ja-JP" altLang="en-US" smtClean="0"/>
              <a:t>‹#›</a:t>
            </a:fld>
            <a:endParaRPr kumimoji="1" lang="ja-JP" altLang="en-US"/>
          </a:p>
        </p:txBody>
      </p:sp>
    </p:spTree>
    <p:extLst>
      <p:ext uri="{BB962C8B-B14F-4D97-AF65-F5344CB8AC3E}">
        <p14:creationId xmlns:p14="http://schemas.microsoft.com/office/powerpoint/2010/main" val="23119370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DB7A7E2B-270C-408E-8477-E58BD68A3ABC}" type="datetimeFigureOut">
              <a:rPr kumimoji="1" lang="ja-JP" altLang="en-US" smtClean="0"/>
              <a:t>2026/7/6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4BEE5AD7-DDB8-41CA-A873-D806AD00BBDD}" type="slidenum">
              <a:rPr kumimoji="1" lang="ja-JP" altLang="en-US" smtClean="0"/>
              <a:t>‹#›</a:t>
            </a:fld>
            <a:endParaRPr kumimoji="1" lang="ja-JP" altLang="en-US"/>
          </a:p>
        </p:txBody>
      </p:sp>
    </p:spTree>
    <p:extLst>
      <p:ext uri="{BB962C8B-B14F-4D97-AF65-F5344CB8AC3E}">
        <p14:creationId xmlns:p14="http://schemas.microsoft.com/office/powerpoint/2010/main" val="402192833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DB7A7E2B-270C-408E-8477-E58BD68A3ABC}" type="datetimeFigureOut">
              <a:rPr kumimoji="1" lang="ja-JP" altLang="en-US" smtClean="0"/>
              <a:t>2026/7/6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4BEE5AD7-DDB8-41CA-A873-D806AD00BBDD}" type="slidenum">
              <a:rPr kumimoji="1" lang="ja-JP" altLang="en-US" smtClean="0"/>
              <a:t>‹#›</a:t>
            </a:fld>
            <a:endParaRPr kumimoji="1" lang="ja-JP" altLang="en-US"/>
          </a:p>
        </p:txBody>
      </p:sp>
    </p:spTree>
    <p:extLst>
      <p:ext uri="{BB962C8B-B14F-4D97-AF65-F5344CB8AC3E}">
        <p14:creationId xmlns:p14="http://schemas.microsoft.com/office/powerpoint/2010/main" val="20159800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471488" y="2637014"/>
            <a:ext cx="2914650" cy="628526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3471863" y="2637014"/>
            <a:ext cx="2914650" cy="628526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DB7A7E2B-270C-408E-8477-E58BD68A3ABC}" type="datetimeFigureOut">
              <a:rPr kumimoji="1" lang="ja-JP" altLang="en-US" smtClean="0"/>
              <a:t>2026/7/6</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4BEE5AD7-DDB8-41CA-A873-D806AD00BBDD}" type="slidenum">
              <a:rPr kumimoji="1" lang="ja-JP" altLang="en-US" smtClean="0"/>
              <a:t>‹#›</a:t>
            </a:fld>
            <a:endParaRPr kumimoji="1" lang="ja-JP" altLang="en-US"/>
          </a:p>
        </p:txBody>
      </p:sp>
    </p:spTree>
    <p:extLst>
      <p:ext uri="{BB962C8B-B14F-4D97-AF65-F5344CB8AC3E}">
        <p14:creationId xmlns:p14="http://schemas.microsoft.com/office/powerpoint/2010/main" val="29490312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4" name="Content Placeholder 3"/>
          <p:cNvSpPr>
            <a:spLocks noGrp="1"/>
          </p:cNvSpPr>
          <p:nvPr>
            <p:ph sz="half" idx="2"/>
          </p:nvPr>
        </p:nvSpPr>
        <p:spPr>
          <a:xfrm>
            <a:off x="472381" y="3618442"/>
            <a:ext cx="2901255" cy="532218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6" name="Content Placeholder 5"/>
          <p:cNvSpPr>
            <a:spLocks noGrp="1"/>
          </p:cNvSpPr>
          <p:nvPr>
            <p:ph sz="quarter" idx="4"/>
          </p:nvPr>
        </p:nvSpPr>
        <p:spPr>
          <a:xfrm>
            <a:off x="3471863" y="3618442"/>
            <a:ext cx="2915543" cy="532218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DB7A7E2B-270C-408E-8477-E58BD68A3ABC}" type="datetimeFigureOut">
              <a:rPr kumimoji="1" lang="ja-JP" altLang="en-US" smtClean="0"/>
              <a:t>2026/7/6</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4BEE5AD7-DDB8-41CA-A873-D806AD00BBDD}" type="slidenum">
              <a:rPr kumimoji="1" lang="ja-JP" altLang="en-US" smtClean="0"/>
              <a:t>‹#›</a:t>
            </a:fld>
            <a:endParaRPr kumimoji="1" lang="ja-JP" altLang="en-US"/>
          </a:p>
        </p:txBody>
      </p:sp>
    </p:spTree>
    <p:extLst>
      <p:ext uri="{BB962C8B-B14F-4D97-AF65-F5344CB8AC3E}">
        <p14:creationId xmlns:p14="http://schemas.microsoft.com/office/powerpoint/2010/main" val="9102539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DB7A7E2B-270C-408E-8477-E58BD68A3ABC}" type="datetimeFigureOut">
              <a:rPr kumimoji="1" lang="ja-JP" altLang="en-US" smtClean="0"/>
              <a:t>2026/7/6</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4BEE5AD7-DDB8-41CA-A873-D806AD00BBDD}" type="slidenum">
              <a:rPr kumimoji="1" lang="ja-JP" altLang="en-US" smtClean="0"/>
              <a:t>‹#›</a:t>
            </a:fld>
            <a:endParaRPr kumimoji="1" lang="ja-JP" altLang="en-US"/>
          </a:p>
        </p:txBody>
      </p:sp>
    </p:spTree>
    <p:extLst>
      <p:ext uri="{BB962C8B-B14F-4D97-AF65-F5344CB8AC3E}">
        <p14:creationId xmlns:p14="http://schemas.microsoft.com/office/powerpoint/2010/main" val="89167276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B7A7E2B-270C-408E-8477-E58BD68A3ABC}" type="datetimeFigureOut">
              <a:rPr kumimoji="1" lang="ja-JP" altLang="en-US" smtClean="0"/>
              <a:t>2026/7/6</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4BEE5AD7-DDB8-41CA-A873-D806AD00BBDD}" type="slidenum">
              <a:rPr kumimoji="1" lang="ja-JP" altLang="en-US" smtClean="0"/>
              <a:t>‹#›</a:t>
            </a:fld>
            <a:endParaRPr kumimoji="1" lang="ja-JP" altLang="en-US"/>
          </a:p>
        </p:txBody>
      </p:sp>
    </p:spTree>
    <p:extLst>
      <p:ext uri="{BB962C8B-B14F-4D97-AF65-F5344CB8AC3E}">
        <p14:creationId xmlns:p14="http://schemas.microsoft.com/office/powerpoint/2010/main" val="181658710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a:t>マスター タイトルの書式設定</a:t>
            </a:r>
            <a:endParaRPr lang="en-US" dirty="0"/>
          </a:p>
        </p:txBody>
      </p:sp>
      <p:sp>
        <p:nvSpPr>
          <p:cNvPr id="3"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DB7A7E2B-270C-408E-8477-E58BD68A3ABC}" type="datetimeFigureOut">
              <a:rPr kumimoji="1" lang="ja-JP" altLang="en-US" smtClean="0"/>
              <a:t>2026/7/6</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4BEE5AD7-DDB8-41CA-A873-D806AD00BBDD}" type="slidenum">
              <a:rPr kumimoji="1" lang="ja-JP" altLang="en-US" smtClean="0"/>
              <a:t>‹#›</a:t>
            </a:fld>
            <a:endParaRPr kumimoji="1" lang="ja-JP" altLang="en-US"/>
          </a:p>
        </p:txBody>
      </p:sp>
    </p:spTree>
    <p:extLst>
      <p:ext uri="{BB962C8B-B14F-4D97-AF65-F5344CB8AC3E}">
        <p14:creationId xmlns:p14="http://schemas.microsoft.com/office/powerpoint/2010/main" val="9846399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DB7A7E2B-270C-408E-8477-E58BD68A3ABC}" type="datetimeFigureOut">
              <a:rPr kumimoji="1" lang="ja-JP" altLang="en-US" smtClean="0"/>
              <a:t>2026/7/6</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4BEE5AD7-DDB8-41CA-A873-D806AD00BBDD}" type="slidenum">
              <a:rPr kumimoji="1" lang="ja-JP" altLang="en-US" smtClean="0"/>
              <a:t>‹#›</a:t>
            </a:fld>
            <a:endParaRPr kumimoji="1" lang="ja-JP" altLang="en-US"/>
          </a:p>
        </p:txBody>
      </p:sp>
    </p:spTree>
    <p:extLst>
      <p:ext uri="{BB962C8B-B14F-4D97-AF65-F5344CB8AC3E}">
        <p14:creationId xmlns:p14="http://schemas.microsoft.com/office/powerpoint/2010/main" val="215341706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75000"/>
                  </a:schemeClr>
                </a:solidFill>
              </a:defRPr>
            </a:lvl1pPr>
          </a:lstStyle>
          <a:p>
            <a:fld id="{DB7A7E2B-270C-408E-8477-E58BD68A3ABC}" type="datetimeFigureOut">
              <a:rPr kumimoji="1" lang="ja-JP" altLang="en-US" smtClean="0"/>
              <a:t>2026/7/6</a:t>
            </a:fld>
            <a:endParaRPr kumimoji="1" lang="ja-JP" altLang="en-US"/>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75000"/>
                  </a:schemeClr>
                </a:solidFill>
              </a:defRPr>
            </a:lvl1pPr>
          </a:lstStyle>
          <a:p>
            <a:fld id="{4BEE5AD7-DDB8-41CA-A873-D806AD00BBDD}" type="slidenum">
              <a:rPr kumimoji="1" lang="ja-JP" altLang="en-US" smtClean="0"/>
              <a:t>‹#›</a:t>
            </a:fld>
            <a:endParaRPr kumimoji="1" lang="ja-JP" altLang="en-US"/>
          </a:p>
        </p:txBody>
      </p:sp>
    </p:spTree>
    <p:extLst>
      <p:ext uri="{BB962C8B-B14F-4D97-AF65-F5344CB8AC3E}">
        <p14:creationId xmlns:p14="http://schemas.microsoft.com/office/powerpoint/2010/main" val="1327079491"/>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kumimoji="1"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kumimoji="1"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kumimoji="1"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p:bodyStyle>
    <p:otherStyle>
      <a:defPPr>
        <a:defRPr lang="en-US"/>
      </a:defPPr>
      <a:lvl1pPr marL="0" algn="l" defTabSz="685800" rtl="0" eaLnBrk="1" latinLnBrk="0" hangingPunct="1">
        <a:defRPr kumimoji="1" sz="1350" kern="1200">
          <a:solidFill>
            <a:schemeClr val="tx1"/>
          </a:solidFill>
          <a:latin typeface="+mn-lt"/>
          <a:ea typeface="+mn-ea"/>
          <a:cs typeface="+mn-cs"/>
        </a:defRPr>
      </a:lvl1pPr>
      <a:lvl2pPr marL="342900" algn="l" defTabSz="685800" rtl="0" eaLnBrk="1" latinLnBrk="0" hangingPunct="1">
        <a:defRPr kumimoji="1" sz="1350" kern="1200">
          <a:solidFill>
            <a:schemeClr val="tx1"/>
          </a:solidFill>
          <a:latin typeface="+mn-lt"/>
          <a:ea typeface="+mn-ea"/>
          <a:cs typeface="+mn-cs"/>
        </a:defRPr>
      </a:lvl2pPr>
      <a:lvl3pPr marL="685800" algn="l" defTabSz="685800" rtl="0" eaLnBrk="1" latinLnBrk="0" hangingPunct="1">
        <a:defRPr kumimoji="1" sz="1350" kern="1200">
          <a:solidFill>
            <a:schemeClr val="tx1"/>
          </a:solidFill>
          <a:latin typeface="+mn-lt"/>
          <a:ea typeface="+mn-ea"/>
          <a:cs typeface="+mn-cs"/>
        </a:defRPr>
      </a:lvl3pPr>
      <a:lvl4pPr marL="1028700" algn="l" defTabSz="685800" rtl="0" eaLnBrk="1" latinLnBrk="0" hangingPunct="1">
        <a:defRPr kumimoji="1" sz="1350" kern="1200">
          <a:solidFill>
            <a:schemeClr val="tx1"/>
          </a:solidFill>
          <a:latin typeface="+mn-lt"/>
          <a:ea typeface="+mn-ea"/>
          <a:cs typeface="+mn-cs"/>
        </a:defRPr>
      </a:lvl4pPr>
      <a:lvl5pPr marL="1371600" algn="l" defTabSz="685800" rtl="0" eaLnBrk="1" latinLnBrk="0" hangingPunct="1">
        <a:defRPr kumimoji="1" sz="1350" kern="1200">
          <a:solidFill>
            <a:schemeClr val="tx1"/>
          </a:solidFill>
          <a:latin typeface="+mn-lt"/>
          <a:ea typeface="+mn-ea"/>
          <a:cs typeface="+mn-cs"/>
        </a:defRPr>
      </a:lvl5pPr>
      <a:lvl6pPr marL="1714500" algn="l" defTabSz="685800" rtl="0" eaLnBrk="1" latinLnBrk="0" hangingPunct="1">
        <a:defRPr kumimoji="1" sz="1350" kern="1200">
          <a:solidFill>
            <a:schemeClr val="tx1"/>
          </a:solidFill>
          <a:latin typeface="+mn-lt"/>
          <a:ea typeface="+mn-ea"/>
          <a:cs typeface="+mn-cs"/>
        </a:defRPr>
      </a:lvl6pPr>
      <a:lvl7pPr marL="2057400" algn="l" defTabSz="685800" rtl="0" eaLnBrk="1" latinLnBrk="0" hangingPunct="1">
        <a:defRPr kumimoji="1" sz="1350" kern="1200">
          <a:solidFill>
            <a:schemeClr val="tx1"/>
          </a:solidFill>
          <a:latin typeface="+mn-lt"/>
          <a:ea typeface="+mn-ea"/>
          <a:cs typeface="+mn-cs"/>
        </a:defRPr>
      </a:lvl7pPr>
      <a:lvl8pPr marL="2400300" algn="l" defTabSz="685800" rtl="0" eaLnBrk="1" latinLnBrk="0" hangingPunct="1">
        <a:defRPr kumimoji="1" sz="1350" kern="1200">
          <a:solidFill>
            <a:schemeClr val="tx1"/>
          </a:solidFill>
          <a:latin typeface="+mn-lt"/>
          <a:ea typeface="+mn-ea"/>
          <a:cs typeface="+mn-cs"/>
        </a:defRPr>
      </a:lvl8pPr>
      <a:lvl9pPr marL="2743200" algn="l" defTabSz="685800" rtl="0" eaLnBrk="1" latinLnBrk="0" hangingPunct="1">
        <a:defRPr kumimoji="1"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JPG"/><Relationship Id="rId4" Type="http://schemas.openxmlformats.org/officeDocument/2006/relationships/image" Target="../media/image2.jpe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l="-17000" r="-17000"/>
          </a:stretch>
        </a:blipFill>
        <a:effectLst/>
      </p:bgPr>
    </p:bg>
    <p:spTree>
      <p:nvGrpSpPr>
        <p:cNvPr id="1" name=""/>
        <p:cNvGrpSpPr/>
        <p:nvPr/>
      </p:nvGrpSpPr>
      <p:grpSpPr>
        <a:xfrm>
          <a:off x="0" y="0"/>
          <a:ext cx="0" cy="0"/>
          <a:chOff x="0" y="0"/>
          <a:chExt cx="0" cy="0"/>
        </a:xfrm>
      </p:grpSpPr>
      <p:sp>
        <p:nvSpPr>
          <p:cNvPr id="4" name="テキスト ボックス 3">
            <a:extLst>
              <a:ext uri="{FF2B5EF4-FFF2-40B4-BE49-F238E27FC236}">
                <a16:creationId xmlns:a16="http://schemas.microsoft.com/office/drawing/2014/main" id="{F8BC114C-1892-46FA-97E0-1BF9859CC2F2}"/>
              </a:ext>
            </a:extLst>
          </p:cNvPr>
          <p:cNvSpPr txBox="1"/>
          <p:nvPr/>
        </p:nvSpPr>
        <p:spPr>
          <a:xfrm>
            <a:off x="4064784" y="135562"/>
            <a:ext cx="2703811" cy="307777"/>
          </a:xfrm>
          <a:prstGeom prst="rect">
            <a:avLst/>
          </a:prstGeom>
          <a:noFill/>
        </p:spPr>
        <p:txBody>
          <a:bodyPr wrap="square" rtlCol="0">
            <a:spAutoFit/>
          </a:bodyPr>
          <a:lstStyle/>
          <a:p>
            <a:pPr algn="r"/>
            <a:r>
              <a:rPr kumimoji="1" lang="en-US" altLang="ja-JP" sz="1400" b="1" dirty="0">
                <a:solidFill>
                  <a:srgbClr val="FF6600"/>
                </a:solidFill>
                <a:latin typeface="メイリオ" panose="020B0604030504040204" pitchFamily="50" charset="-128"/>
                <a:ea typeface="メイリオ" panose="020B0604030504040204" pitchFamily="50" charset="-128"/>
              </a:rPr>
              <a:t>2026</a:t>
            </a:r>
            <a:r>
              <a:rPr kumimoji="1" lang="ja-JP" altLang="en-US" sz="1400" b="1" dirty="0">
                <a:solidFill>
                  <a:srgbClr val="FF6600"/>
                </a:solidFill>
                <a:latin typeface="メイリオ" panose="020B0604030504040204" pitchFamily="50" charset="-128"/>
                <a:ea typeface="メイリオ" panose="020B0604030504040204" pitchFamily="50" charset="-128"/>
              </a:rPr>
              <a:t>年度 会津大学 公開講座</a:t>
            </a:r>
          </a:p>
        </p:txBody>
      </p:sp>
      <p:sp>
        <p:nvSpPr>
          <p:cNvPr id="5" name="ノート プレースホルダー 2">
            <a:extLst>
              <a:ext uri="{FF2B5EF4-FFF2-40B4-BE49-F238E27FC236}">
                <a16:creationId xmlns:a16="http://schemas.microsoft.com/office/drawing/2014/main" id="{9FB6F48C-4A59-4A5E-B853-6DBE7CBB24CD}"/>
              </a:ext>
            </a:extLst>
          </p:cNvPr>
          <p:cNvSpPr txBox="1">
            <a:spLocks/>
          </p:cNvSpPr>
          <p:nvPr/>
        </p:nvSpPr>
        <p:spPr>
          <a:xfrm>
            <a:off x="210261" y="532111"/>
            <a:ext cx="6437478" cy="5443009"/>
          </a:xfrm>
          <a:prstGeom prst="rect">
            <a:avLst/>
          </a:prstGeom>
        </p:spPr>
        <p:txBody>
          <a:bodyPr vert="horz" lIns="91440" tIns="45720" rIns="91440" bIns="45720" rtlCol="0">
            <a:normAutofit/>
          </a:bodyPr>
          <a:lstStyle>
            <a:lvl1pPr marL="0" indent="0" algn="ctr" defTabSz="685800" rtl="0" eaLnBrk="1" latinLnBrk="0" hangingPunct="1">
              <a:lnSpc>
                <a:spcPct val="90000"/>
              </a:lnSpc>
              <a:spcBef>
                <a:spcPts val="750"/>
              </a:spcBef>
              <a:buFont typeface="Arial" panose="020B0604020202020204" pitchFamily="34" charset="0"/>
              <a:buNone/>
              <a:defRPr kumimoji="1" sz="1800" kern="1200">
                <a:solidFill>
                  <a:schemeClr val="tx1"/>
                </a:solidFill>
                <a:latin typeface="+mn-lt"/>
                <a:ea typeface="+mn-ea"/>
                <a:cs typeface="+mn-cs"/>
              </a:defRPr>
            </a:lvl1pPr>
            <a:lvl2pPr marL="342900" indent="0" algn="ctr" defTabSz="685800" rtl="0" eaLnBrk="1" latinLnBrk="0" hangingPunct="1">
              <a:lnSpc>
                <a:spcPct val="90000"/>
              </a:lnSpc>
              <a:spcBef>
                <a:spcPts val="375"/>
              </a:spcBef>
              <a:buFont typeface="Arial" panose="020B0604020202020204" pitchFamily="34" charset="0"/>
              <a:buNone/>
              <a:defRPr kumimoji="1" sz="1500" kern="1200">
                <a:solidFill>
                  <a:schemeClr val="tx1"/>
                </a:solidFill>
                <a:latin typeface="+mn-lt"/>
                <a:ea typeface="+mn-ea"/>
                <a:cs typeface="+mn-cs"/>
              </a:defRPr>
            </a:lvl2pPr>
            <a:lvl3pPr marL="685800" indent="0" algn="ctr" defTabSz="685800" rtl="0" eaLnBrk="1" latinLnBrk="0" hangingPunct="1">
              <a:lnSpc>
                <a:spcPct val="90000"/>
              </a:lnSpc>
              <a:spcBef>
                <a:spcPts val="375"/>
              </a:spcBef>
              <a:buFont typeface="Arial" panose="020B0604020202020204" pitchFamily="34" charset="0"/>
              <a:buNone/>
              <a:defRPr kumimoji="1" sz="1350" kern="1200">
                <a:solidFill>
                  <a:schemeClr val="tx1"/>
                </a:solidFill>
                <a:latin typeface="+mn-lt"/>
                <a:ea typeface="+mn-ea"/>
                <a:cs typeface="+mn-cs"/>
              </a:defRPr>
            </a:lvl3pPr>
            <a:lvl4pPr marL="1028700" indent="0" algn="ctr" defTabSz="685800" rtl="0" eaLnBrk="1" latinLnBrk="0" hangingPunct="1">
              <a:lnSpc>
                <a:spcPct val="90000"/>
              </a:lnSpc>
              <a:spcBef>
                <a:spcPts val="375"/>
              </a:spcBef>
              <a:buFont typeface="Arial" panose="020B0604020202020204" pitchFamily="34" charset="0"/>
              <a:buNone/>
              <a:defRPr kumimoji="1" sz="1200" kern="1200">
                <a:solidFill>
                  <a:schemeClr val="tx1"/>
                </a:solidFill>
                <a:latin typeface="+mn-lt"/>
                <a:ea typeface="+mn-ea"/>
                <a:cs typeface="+mn-cs"/>
              </a:defRPr>
            </a:lvl4pPr>
            <a:lvl5pPr marL="1371600" indent="0" algn="ctr" defTabSz="685800" rtl="0" eaLnBrk="1" latinLnBrk="0" hangingPunct="1">
              <a:lnSpc>
                <a:spcPct val="90000"/>
              </a:lnSpc>
              <a:spcBef>
                <a:spcPts val="375"/>
              </a:spcBef>
              <a:buFont typeface="Arial" panose="020B0604020202020204" pitchFamily="34" charset="0"/>
              <a:buNone/>
              <a:defRPr kumimoji="1" sz="1200" kern="1200">
                <a:solidFill>
                  <a:schemeClr val="tx1"/>
                </a:solidFill>
                <a:latin typeface="+mn-lt"/>
                <a:ea typeface="+mn-ea"/>
                <a:cs typeface="+mn-cs"/>
              </a:defRPr>
            </a:lvl5pPr>
            <a:lvl6pPr marL="1714500" indent="0" algn="ctr" defTabSz="685800" rtl="0" eaLnBrk="1" latinLnBrk="0" hangingPunct="1">
              <a:lnSpc>
                <a:spcPct val="90000"/>
              </a:lnSpc>
              <a:spcBef>
                <a:spcPts val="375"/>
              </a:spcBef>
              <a:buFont typeface="Arial" panose="020B0604020202020204" pitchFamily="34" charset="0"/>
              <a:buNone/>
              <a:defRPr kumimoji="1" sz="1200" kern="1200">
                <a:solidFill>
                  <a:schemeClr val="tx1"/>
                </a:solidFill>
                <a:latin typeface="+mn-lt"/>
                <a:ea typeface="+mn-ea"/>
                <a:cs typeface="+mn-cs"/>
              </a:defRPr>
            </a:lvl6pPr>
            <a:lvl7pPr marL="2057400" indent="0" algn="ctr" defTabSz="685800" rtl="0" eaLnBrk="1" latinLnBrk="0" hangingPunct="1">
              <a:lnSpc>
                <a:spcPct val="90000"/>
              </a:lnSpc>
              <a:spcBef>
                <a:spcPts val="375"/>
              </a:spcBef>
              <a:buFont typeface="Arial" panose="020B0604020202020204" pitchFamily="34" charset="0"/>
              <a:buNone/>
              <a:defRPr kumimoji="1" sz="1200" kern="1200">
                <a:solidFill>
                  <a:schemeClr val="tx1"/>
                </a:solidFill>
                <a:latin typeface="+mn-lt"/>
                <a:ea typeface="+mn-ea"/>
                <a:cs typeface="+mn-cs"/>
              </a:defRPr>
            </a:lvl7pPr>
            <a:lvl8pPr marL="2400300" indent="0" algn="ctr" defTabSz="685800" rtl="0" eaLnBrk="1" latinLnBrk="0" hangingPunct="1">
              <a:lnSpc>
                <a:spcPct val="90000"/>
              </a:lnSpc>
              <a:spcBef>
                <a:spcPts val="375"/>
              </a:spcBef>
              <a:buFont typeface="Arial" panose="020B0604020202020204" pitchFamily="34" charset="0"/>
              <a:buNone/>
              <a:defRPr kumimoji="1" sz="1200" kern="1200">
                <a:solidFill>
                  <a:schemeClr val="tx1"/>
                </a:solidFill>
                <a:latin typeface="+mn-lt"/>
                <a:ea typeface="+mn-ea"/>
                <a:cs typeface="+mn-cs"/>
              </a:defRPr>
            </a:lvl8pPr>
            <a:lvl9pPr marL="2743200" indent="0" algn="ctr" defTabSz="685800" rtl="0" eaLnBrk="1" latinLnBrk="0" hangingPunct="1">
              <a:lnSpc>
                <a:spcPct val="90000"/>
              </a:lnSpc>
              <a:spcBef>
                <a:spcPts val="375"/>
              </a:spcBef>
              <a:buFont typeface="Arial" panose="020B0604020202020204" pitchFamily="34" charset="0"/>
              <a:buNone/>
              <a:defRPr kumimoji="1" sz="1200" kern="1200">
                <a:solidFill>
                  <a:schemeClr val="tx1"/>
                </a:solidFill>
                <a:latin typeface="+mn-lt"/>
                <a:ea typeface="+mn-ea"/>
                <a:cs typeface="+mn-cs"/>
              </a:defRPr>
            </a:lvl9pPr>
          </a:lstStyle>
          <a:p>
            <a:r>
              <a:rPr lang="ja-JP" altLang="en-US" sz="4400" b="1" dirty="0">
                <a:solidFill>
                  <a:srgbClr val="339966"/>
                </a:solidFill>
                <a:latin typeface="HGS創英角ﾎﾟｯﾌﾟ体" panose="040B0A00000000000000" pitchFamily="50" charset="-128"/>
                <a:ea typeface="HGS創英角ﾎﾟｯﾌﾟ体" panose="040B0A00000000000000" pitchFamily="50" charset="-128"/>
              </a:rPr>
              <a:t>結び目の数学</a:t>
            </a:r>
            <a:r>
              <a:rPr lang="en-US" altLang="ja-JP" sz="1400" dirty="0"/>
              <a:t>                               </a:t>
            </a:r>
          </a:p>
          <a:p>
            <a:r>
              <a:rPr lang="ja-JP" altLang="en-US" sz="2800" dirty="0">
                <a:solidFill>
                  <a:srgbClr val="339966"/>
                </a:solidFill>
                <a:latin typeface="HGS創英角ﾎﾟｯﾌﾟ体" panose="040B0A00000000000000" pitchFamily="50" charset="-128"/>
                <a:ea typeface="HGS創英角ﾎﾟｯﾌﾟ体" panose="040B0A00000000000000" pitchFamily="50" charset="-128"/>
              </a:rPr>
              <a:t>～代数トポロジー入門～</a:t>
            </a:r>
            <a:endParaRPr lang="en-US" altLang="ja-JP" sz="2800" dirty="0">
              <a:solidFill>
                <a:srgbClr val="339966"/>
              </a:solidFill>
              <a:latin typeface="HGS創英角ﾎﾟｯﾌﾟ体" panose="040B0A00000000000000" pitchFamily="50" charset="-128"/>
              <a:ea typeface="HGS創英角ﾎﾟｯﾌﾟ体" panose="040B0A00000000000000" pitchFamily="50" charset="-128"/>
            </a:endParaRPr>
          </a:p>
          <a:p>
            <a:endParaRPr lang="en-US" altLang="ja-JP" sz="1400" dirty="0"/>
          </a:p>
          <a:p>
            <a:r>
              <a:rPr lang="ja-JP" altLang="en-US" sz="1400" dirty="0"/>
              <a:t>　</a:t>
            </a:r>
            <a:endParaRPr lang="en-US" altLang="ja-JP" sz="1400" dirty="0"/>
          </a:p>
          <a:p>
            <a:endParaRPr lang="en-US" altLang="ja-JP" sz="1400" dirty="0"/>
          </a:p>
          <a:p>
            <a:endParaRPr lang="en-US" altLang="ja-JP" sz="1400" dirty="0"/>
          </a:p>
          <a:p>
            <a:endParaRPr lang="en-US" altLang="ja-JP" sz="1400" dirty="0"/>
          </a:p>
          <a:p>
            <a:pPr algn="l"/>
            <a:r>
              <a:rPr lang="ja-JP" altLang="en-US" sz="1400" dirty="0">
                <a:latin typeface="メイリオ" panose="020B0604030504040204" pitchFamily="50" charset="-128"/>
                <a:ea typeface="メイリオ" panose="020B0604030504040204" pitchFamily="50" charset="-128"/>
              </a:rPr>
              <a:t>　結び目は靴ひもを結ぶときなどに日常的に現れますが、様々な科学の分野にも現れます。数学でも結び目は盛んに研究されていて、色々な結び目が考えられています。例えば上に描かれた結び目がほどけるかどうか、または一つを変形すれば他の結び目と同じになるかどうかはどうすればわかるでしょうか？</a:t>
            </a:r>
            <a:endParaRPr lang="en-US" altLang="ja-JP" sz="1400" dirty="0">
              <a:latin typeface="メイリオ" panose="020B0604030504040204" pitchFamily="50" charset="-128"/>
              <a:ea typeface="メイリオ" panose="020B0604030504040204" pitchFamily="50" charset="-128"/>
            </a:endParaRPr>
          </a:p>
          <a:p>
            <a:pPr algn="l"/>
            <a:r>
              <a:rPr lang="ja-JP" altLang="en-US" sz="1400" dirty="0">
                <a:latin typeface="メイリオ" panose="020B0604030504040204" pitchFamily="50" charset="-128"/>
                <a:ea typeface="メイリオ" panose="020B0604030504040204" pitchFamily="50" charset="-128"/>
              </a:rPr>
              <a:t>　このような問題から結び目の豊かな数学が展開されます。また、結び目は</a:t>
            </a:r>
            <a:r>
              <a:rPr lang="en-US" altLang="ja-JP" sz="1400" dirty="0">
                <a:latin typeface="メイリオ" panose="020B0604030504040204" pitchFamily="50" charset="-128"/>
                <a:ea typeface="メイリオ" panose="020B0604030504040204" pitchFamily="50" charset="-128"/>
              </a:rPr>
              <a:t>2000</a:t>
            </a:r>
            <a:r>
              <a:rPr lang="ja-JP" altLang="en-US" sz="1400" dirty="0">
                <a:latin typeface="メイリオ" panose="020B0604030504040204" pitchFamily="50" charset="-128"/>
                <a:ea typeface="メイリオ" panose="020B0604030504040204" pitchFamily="50" charset="-128"/>
              </a:rPr>
              <a:t>年以上前の数学書ユークリッド</a:t>
            </a:r>
            <a:r>
              <a:rPr lang="en-US" altLang="ja-JP" sz="1400" dirty="0">
                <a:latin typeface="メイリオ" panose="020B0604030504040204" pitchFamily="50" charset="-128"/>
                <a:ea typeface="メイリオ" panose="020B0604030504040204" pitchFamily="50" charset="-128"/>
              </a:rPr>
              <a:t>『</a:t>
            </a:r>
            <a:r>
              <a:rPr lang="ja-JP" altLang="en-US" sz="1400" dirty="0">
                <a:latin typeface="メイリオ" panose="020B0604030504040204" pitchFamily="50" charset="-128"/>
                <a:ea typeface="メイリオ" panose="020B0604030504040204" pitchFamily="50" charset="-128"/>
              </a:rPr>
              <a:t>原論</a:t>
            </a:r>
            <a:r>
              <a:rPr lang="en-US" altLang="ja-JP" sz="1400" dirty="0">
                <a:latin typeface="メイリオ" panose="020B0604030504040204" pitchFamily="50" charset="-128"/>
                <a:ea typeface="メイリオ" panose="020B0604030504040204" pitchFamily="50" charset="-128"/>
              </a:rPr>
              <a:t>』</a:t>
            </a:r>
            <a:r>
              <a:rPr lang="ja-JP" altLang="en-US" sz="1400" dirty="0">
                <a:latin typeface="メイリオ" panose="020B0604030504040204" pitchFamily="50" charset="-128"/>
                <a:ea typeface="メイリオ" panose="020B0604030504040204" pitchFamily="50" charset="-128"/>
              </a:rPr>
              <a:t>に由来する問題とも関連しています。</a:t>
            </a:r>
            <a:endParaRPr lang="en-US" altLang="ja-JP" sz="1400" dirty="0">
              <a:latin typeface="メイリオ" panose="020B0604030504040204" pitchFamily="50" charset="-128"/>
              <a:ea typeface="メイリオ" panose="020B0604030504040204" pitchFamily="50" charset="-128"/>
            </a:endParaRPr>
          </a:p>
          <a:p>
            <a:pPr algn="l"/>
            <a:r>
              <a:rPr lang="ja-JP" altLang="en-US" sz="1400" dirty="0">
                <a:latin typeface="メイリオ" panose="020B0604030504040204" pitchFamily="50" charset="-128"/>
                <a:ea typeface="メイリオ" panose="020B0604030504040204" pitchFamily="50" charset="-128"/>
              </a:rPr>
              <a:t>　この公開講座では、結び目に関連する数学を紹介します。またそれを通じて、中学高校で学ぶ幾何学とはまったく異なる観点から図形を研究する「代数トポロジー」の考え方を解説します。参加者が実際のひもで結び目を作ったり変形したりして理解を深められるように進めていきます。</a:t>
            </a:r>
            <a:endParaRPr lang="en-US" altLang="ja-JP" sz="1400" dirty="0"/>
          </a:p>
        </p:txBody>
      </p:sp>
      <p:pic>
        <p:nvPicPr>
          <p:cNvPr id="6" name="図 5">
            <a:extLst>
              <a:ext uri="{FF2B5EF4-FFF2-40B4-BE49-F238E27FC236}">
                <a16:creationId xmlns:a16="http://schemas.microsoft.com/office/drawing/2014/main" id="{C248E30F-FAFB-48BE-8BE4-81CB2533804D}"/>
              </a:ext>
            </a:extLst>
          </p:cNvPr>
          <p:cNvPicPr>
            <a:picLocks noChangeAspect="1"/>
          </p:cNvPicPr>
          <p:nvPr/>
        </p:nvPicPr>
        <p:blipFill>
          <a:blip r:embed="rId4">
            <a:duotone>
              <a:schemeClr val="accent2">
                <a:shade val="45000"/>
                <a:satMod val="135000"/>
              </a:schemeClr>
              <a:prstClr val="white"/>
            </a:duotone>
            <a:extLst>
              <a:ext uri="{28A0092B-C50C-407E-A947-70E740481C1C}">
                <a14:useLocalDpi xmlns:a14="http://schemas.microsoft.com/office/drawing/2010/main" val="0"/>
              </a:ext>
            </a:extLst>
          </a:blip>
          <a:stretch>
            <a:fillRect/>
          </a:stretch>
        </p:blipFill>
        <p:spPr>
          <a:xfrm>
            <a:off x="1686581" y="1704492"/>
            <a:ext cx="3484841" cy="1229438"/>
          </a:xfrm>
          <a:prstGeom prst="ellipse">
            <a:avLst/>
          </a:prstGeom>
        </p:spPr>
      </p:pic>
      <p:sp>
        <p:nvSpPr>
          <p:cNvPr id="7" name="テキスト ボックス 6">
            <a:extLst>
              <a:ext uri="{FF2B5EF4-FFF2-40B4-BE49-F238E27FC236}">
                <a16:creationId xmlns:a16="http://schemas.microsoft.com/office/drawing/2014/main" id="{2A0AA5A7-C82C-4455-AE30-41ECD600E021}"/>
              </a:ext>
            </a:extLst>
          </p:cNvPr>
          <p:cNvSpPr txBox="1"/>
          <p:nvPr/>
        </p:nvSpPr>
        <p:spPr>
          <a:xfrm>
            <a:off x="34643" y="5713510"/>
            <a:ext cx="6971780" cy="523220"/>
          </a:xfrm>
          <a:prstGeom prst="rect">
            <a:avLst/>
          </a:prstGeom>
          <a:noFill/>
        </p:spPr>
        <p:txBody>
          <a:bodyPr wrap="none" rtlCol="0">
            <a:spAutoFit/>
          </a:bodyPr>
          <a:lstStyle/>
          <a:p>
            <a:r>
              <a:rPr lang="ja-JP" altLang="en-US" sz="2800" b="1" dirty="0">
                <a:solidFill>
                  <a:srgbClr val="FF6600"/>
                </a:solidFill>
                <a:effectLst>
                  <a:outerShdw blurRad="50800" dist="50800" dir="5400000" algn="ctr" rotWithShape="0">
                    <a:schemeClr val="bg1"/>
                  </a:outerShdw>
                </a:effectLst>
                <a:latin typeface="メイリオ" panose="020B0604030504040204" pitchFamily="50" charset="-128"/>
                <a:ea typeface="メイリオ" panose="020B0604030504040204" pitchFamily="50" charset="-128"/>
              </a:rPr>
              <a:t>日時：９月</a:t>
            </a:r>
            <a:r>
              <a:rPr lang="en-US" altLang="ja-JP" sz="2800" b="1" dirty="0">
                <a:solidFill>
                  <a:srgbClr val="FF6600"/>
                </a:solidFill>
                <a:effectLst>
                  <a:outerShdw blurRad="50800" dist="50800" dir="5400000" algn="ctr" rotWithShape="0">
                    <a:schemeClr val="bg1"/>
                  </a:outerShdw>
                </a:effectLst>
                <a:latin typeface="メイリオ" panose="020B0604030504040204" pitchFamily="50" charset="-128"/>
                <a:ea typeface="メイリオ" panose="020B0604030504040204" pitchFamily="50" charset="-128"/>
              </a:rPr>
              <a:t>23</a:t>
            </a:r>
            <a:r>
              <a:rPr lang="ja-JP" altLang="en-US" sz="2800" b="1" dirty="0">
                <a:solidFill>
                  <a:srgbClr val="FF6600"/>
                </a:solidFill>
                <a:effectLst>
                  <a:outerShdw blurRad="50800" dist="50800" dir="5400000" algn="ctr" rotWithShape="0">
                    <a:schemeClr val="bg1"/>
                  </a:outerShdw>
                </a:effectLst>
                <a:latin typeface="メイリオ" panose="020B0604030504040204" pitchFamily="50" charset="-128"/>
                <a:ea typeface="メイリオ" panose="020B0604030504040204" pitchFamily="50" charset="-128"/>
              </a:rPr>
              <a:t>日</a:t>
            </a:r>
            <a:r>
              <a:rPr lang="en-US" altLang="ja-JP" sz="2800" b="1" dirty="0">
                <a:solidFill>
                  <a:srgbClr val="FF6600"/>
                </a:solidFill>
                <a:effectLst>
                  <a:outerShdw blurRad="50800" dist="50800" dir="5400000" algn="ctr" rotWithShape="0">
                    <a:schemeClr val="bg1"/>
                  </a:outerShdw>
                </a:effectLst>
                <a:latin typeface="メイリオ" panose="020B0604030504040204" pitchFamily="50" charset="-128"/>
                <a:ea typeface="メイリオ" panose="020B0604030504040204" pitchFamily="50" charset="-128"/>
              </a:rPr>
              <a:t>(</a:t>
            </a:r>
            <a:r>
              <a:rPr lang="ja-JP" altLang="en-US" sz="2800" b="1" dirty="0">
                <a:solidFill>
                  <a:srgbClr val="FF6600"/>
                </a:solidFill>
                <a:effectLst>
                  <a:outerShdw blurRad="50800" dist="50800" dir="5400000" algn="ctr" rotWithShape="0">
                    <a:schemeClr val="bg1"/>
                  </a:outerShdw>
                </a:effectLst>
                <a:latin typeface="メイリオ" panose="020B0604030504040204" pitchFamily="50" charset="-128"/>
                <a:ea typeface="メイリオ" panose="020B0604030504040204" pitchFamily="50" charset="-128"/>
              </a:rPr>
              <a:t>水・祝</a:t>
            </a:r>
            <a:r>
              <a:rPr lang="en-US" altLang="ja-JP" sz="2800" b="1" dirty="0">
                <a:solidFill>
                  <a:srgbClr val="FF6600"/>
                </a:solidFill>
                <a:effectLst>
                  <a:outerShdw blurRad="50800" dist="50800" dir="5400000" algn="ctr" rotWithShape="0">
                    <a:schemeClr val="bg1"/>
                  </a:outerShdw>
                </a:effectLst>
                <a:latin typeface="メイリオ" panose="020B0604030504040204" pitchFamily="50" charset="-128"/>
                <a:ea typeface="メイリオ" panose="020B0604030504040204" pitchFamily="50" charset="-128"/>
              </a:rPr>
              <a:t>) 15:00</a:t>
            </a:r>
            <a:r>
              <a:rPr lang="ja-JP" altLang="en-US" sz="2800" b="1" dirty="0">
                <a:solidFill>
                  <a:srgbClr val="FF6600"/>
                </a:solidFill>
                <a:effectLst>
                  <a:outerShdw blurRad="50800" dist="50800" dir="5400000" algn="ctr" rotWithShape="0">
                    <a:schemeClr val="bg1"/>
                  </a:outerShdw>
                </a:effectLst>
                <a:latin typeface="メイリオ" panose="020B0604030504040204" pitchFamily="50" charset="-128"/>
                <a:ea typeface="メイリオ" panose="020B0604030504040204" pitchFamily="50" charset="-128"/>
              </a:rPr>
              <a:t>～</a:t>
            </a:r>
            <a:r>
              <a:rPr lang="en-US" altLang="ja-JP" sz="2800" b="1" dirty="0">
                <a:solidFill>
                  <a:srgbClr val="FF6600"/>
                </a:solidFill>
                <a:effectLst>
                  <a:outerShdw blurRad="50800" dist="50800" dir="5400000" algn="ctr" rotWithShape="0">
                    <a:schemeClr val="bg1"/>
                  </a:outerShdw>
                </a:effectLst>
                <a:latin typeface="メイリオ" panose="020B0604030504040204" pitchFamily="50" charset="-128"/>
                <a:ea typeface="メイリオ" panose="020B0604030504040204" pitchFamily="50" charset="-128"/>
              </a:rPr>
              <a:t>16:30</a:t>
            </a:r>
          </a:p>
        </p:txBody>
      </p:sp>
      <p:sp>
        <p:nvSpPr>
          <p:cNvPr id="8" name="テキスト ボックス 7">
            <a:extLst>
              <a:ext uri="{FF2B5EF4-FFF2-40B4-BE49-F238E27FC236}">
                <a16:creationId xmlns:a16="http://schemas.microsoft.com/office/drawing/2014/main" id="{2FA8B08C-0F22-4793-BC26-DF3EC046435B}"/>
              </a:ext>
            </a:extLst>
          </p:cNvPr>
          <p:cNvSpPr txBox="1"/>
          <p:nvPr/>
        </p:nvSpPr>
        <p:spPr>
          <a:xfrm>
            <a:off x="131599" y="6357486"/>
            <a:ext cx="4747206" cy="2207014"/>
          </a:xfrm>
          <a:prstGeom prst="rect">
            <a:avLst/>
          </a:prstGeom>
          <a:noFill/>
        </p:spPr>
        <p:txBody>
          <a:bodyPr wrap="square" rtlCol="0">
            <a:spAutoFit/>
          </a:bodyPr>
          <a:lstStyle/>
          <a:p>
            <a:pPr>
              <a:lnSpc>
                <a:spcPts val="1920"/>
              </a:lnSpc>
            </a:pPr>
            <a:r>
              <a:rPr kumimoji="1" lang="ja-JP" altLang="en-US" dirty="0">
                <a:latin typeface="メイリオ" panose="020B0604030504040204" pitchFamily="50" charset="-128"/>
                <a:ea typeface="メイリオ" panose="020B0604030504040204" pitchFamily="50" charset="-128"/>
              </a:rPr>
              <a:t>場　　所：会津大学 講義棟２階</a:t>
            </a:r>
            <a:endParaRPr kumimoji="1" lang="en-US" altLang="ja-JP" dirty="0">
              <a:latin typeface="メイリオ" panose="020B0604030504040204" pitchFamily="50" charset="-128"/>
              <a:ea typeface="メイリオ" panose="020B0604030504040204" pitchFamily="50" charset="-128"/>
            </a:endParaRPr>
          </a:p>
          <a:p>
            <a:pPr>
              <a:lnSpc>
                <a:spcPts val="1920"/>
              </a:lnSpc>
            </a:pPr>
            <a:r>
              <a:rPr kumimoji="1" lang="ja-JP" altLang="en-US" dirty="0">
                <a:latin typeface="メイリオ" panose="020B0604030504040204" pitchFamily="50" charset="-128"/>
                <a:ea typeface="メイリオ" panose="020B0604030504040204" pitchFamily="50" charset="-128"/>
              </a:rPr>
              <a:t>　　　　　</a:t>
            </a:r>
            <a:r>
              <a:rPr kumimoji="1" lang="en-US" altLang="ja-JP" dirty="0">
                <a:latin typeface="メイリオ" panose="020B0604030504040204" pitchFamily="50" charset="-128"/>
                <a:ea typeface="メイリオ" panose="020B0604030504040204" pitchFamily="50" charset="-128"/>
              </a:rPr>
              <a:t>M</a:t>
            </a:r>
            <a:r>
              <a:rPr kumimoji="1" lang="ja-JP" altLang="en-US" dirty="0">
                <a:latin typeface="メイリオ" panose="020B0604030504040204" pitchFamily="50" charset="-128"/>
                <a:ea typeface="メイリオ" panose="020B0604030504040204" pitchFamily="50" charset="-128"/>
              </a:rPr>
              <a:t>７講義室</a:t>
            </a:r>
            <a:endParaRPr kumimoji="1" lang="en-US" altLang="ja-JP" dirty="0">
              <a:latin typeface="メイリオ" panose="020B0604030504040204" pitchFamily="50" charset="-128"/>
              <a:ea typeface="メイリオ" panose="020B0604030504040204" pitchFamily="50" charset="-128"/>
            </a:endParaRPr>
          </a:p>
          <a:p>
            <a:pPr>
              <a:lnSpc>
                <a:spcPct val="150000"/>
              </a:lnSpc>
            </a:pPr>
            <a:r>
              <a:rPr kumimoji="1" lang="ja-JP" altLang="en-US" dirty="0">
                <a:latin typeface="メイリオ" panose="020B0604030504040204" pitchFamily="50" charset="-128"/>
                <a:ea typeface="メイリオ" panose="020B0604030504040204" pitchFamily="50" charset="-128"/>
              </a:rPr>
              <a:t>対　　象：中学生以上</a:t>
            </a:r>
            <a:endParaRPr kumimoji="1" lang="en-US" altLang="ja-JP" dirty="0">
              <a:latin typeface="メイリオ" panose="020B0604030504040204" pitchFamily="50" charset="-128"/>
              <a:ea typeface="メイリオ" panose="020B0604030504040204" pitchFamily="50" charset="-128"/>
            </a:endParaRPr>
          </a:p>
          <a:p>
            <a:pPr>
              <a:lnSpc>
                <a:spcPct val="150000"/>
              </a:lnSpc>
            </a:pPr>
            <a:r>
              <a:rPr kumimoji="1" lang="ja-JP" altLang="en-US" dirty="0">
                <a:latin typeface="メイリオ" panose="020B0604030504040204" pitchFamily="50" charset="-128"/>
                <a:ea typeface="メイリオ" panose="020B0604030504040204" pitchFamily="50" charset="-128"/>
              </a:rPr>
              <a:t>受  講 料：無料</a:t>
            </a:r>
            <a:endParaRPr kumimoji="1" lang="en-US" altLang="ja-JP" dirty="0">
              <a:latin typeface="メイリオ" panose="020B0604030504040204" pitchFamily="50" charset="-128"/>
              <a:ea typeface="メイリオ" panose="020B0604030504040204" pitchFamily="50" charset="-128"/>
            </a:endParaRPr>
          </a:p>
          <a:p>
            <a:pPr>
              <a:lnSpc>
                <a:spcPct val="150000"/>
              </a:lnSpc>
            </a:pPr>
            <a:r>
              <a:rPr kumimoji="1" lang="ja-JP" altLang="en-US" dirty="0">
                <a:latin typeface="メイリオ" panose="020B0604030504040204" pitchFamily="50" charset="-128"/>
                <a:ea typeface="メイリオ" panose="020B0604030504040204" pitchFamily="50" charset="-128"/>
              </a:rPr>
              <a:t>定　　員：</a:t>
            </a:r>
            <a:r>
              <a:rPr kumimoji="1" lang="en-US" altLang="ja-JP" dirty="0">
                <a:latin typeface="メイリオ" panose="020B0604030504040204" pitchFamily="50" charset="-128"/>
                <a:ea typeface="メイリオ" panose="020B0604030504040204" pitchFamily="50" charset="-128"/>
              </a:rPr>
              <a:t>20</a:t>
            </a:r>
            <a:r>
              <a:rPr kumimoji="1" lang="ja-JP" altLang="en-US" dirty="0">
                <a:latin typeface="メイリオ" panose="020B0604030504040204" pitchFamily="50" charset="-128"/>
                <a:ea typeface="メイリオ" panose="020B0604030504040204" pitchFamily="50" charset="-128"/>
              </a:rPr>
              <a:t>名程度（先着順）</a:t>
            </a:r>
            <a:endParaRPr kumimoji="1" lang="en-US" altLang="ja-JP" dirty="0">
              <a:latin typeface="メイリオ" panose="020B0604030504040204" pitchFamily="50" charset="-128"/>
              <a:ea typeface="メイリオ" panose="020B0604030504040204" pitchFamily="50" charset="-128"/>
            </a:endParaRPr>
          </a:p>
          <a:p>
            <a:pPr>
              <a:lnSpc>
                <a:spcPct val="150000"/>
              </a:lnSpc>
            </a:pPr>
            <a:r>
              <a:rPr kumimoji="1" lang="ja-JP" altLang="en-US" dirty="0">
                <a:latin typeface="メイリオ" panose="020B0604030504040204" pitchFamily="50" charset="-128"/>
                <a:ea typeface="メイリオ" panose="020B0604030504040204" pitchFamily="50" charset="-128"/>
              </a:rPr>
              <a:t>申込締切：９月</a:t>
            </a:r>
            <a:r>
              <a:rPr kumimoji="1" lang="en-US" altLang="ja-JP" dirty="0">
                <a:latin typeface="メイリオ" panose="020B0604030504040204" pitchFamily="50" charset="-128"/>
                <a:ea typeface="メイリオ" panose="020B0604030504040204" pitchFamily="50" charset="-128"/>
              </a:rPr>
              <a:t>16</a:t>
            </a:r>
            <a:r>
              <a:rPr kumimoji="1" lang="ja-JP" altLang="en-US" dirty="0">
                <a:latin typeface="メイリオ" panose="020B0604030504040204" pitchFamily="50" charset="-128"/>
                <a:ea typeface="メイリオ" panose="020B0604030504040204" pitchFamily="50" charset="-128"/>
              </a:rPr>
              <a:t>日（水）</a:t>
            </a:r>
          </a:p>
        </p:txBody>
      </p:sp>
      <p:sp>
        <p:nvSpPr>
          <p:cNvPr id="9" name="四角形: 対角を切り取る 8">
            <a:extLst>
              <a:ext uri="{FF2B5EF4-FFF2-40B4-BE49-F238E27FC236}">
                <a16:creationId xmlns:a16="http://schemas.microsoft.com/office/drawing/2014/main" id="{4C0A4054-A267-4AE2-9633-C1EAB9F7B83E}"/>
              </a:ext>
            </a:extLst>
          </p:cNvPr>
          <p:cNvSpPr/>
          <p:nvPr/>
        </p:nvSpPr>
        <p:spPr>
          <a:xfrm>
            <a:off x="3616931" y="6708577"/>
            <a:ext cx="3151664" cy="1810880"/>
          </a:xfrm>
          <a:prstGeom prst="snip2DiagRect">
            <a:avLst/>
          </a:prstGeom>
          <a:solidFill>
            <a:schemeClr val="accent2">
              <a:lumMod val="20000"/>
              <a:lumOff val="80000"/>
            </a:schemeClr>
          </a:solidFill>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 name="テキスト ボックス 9">
            <a:extLst>
              <a:ext uri="{FF2B5EF4-FFF2-40B4-BE49-F238E27FC236}">
                <a16:creationId xmlns:a16="http://schemas.microsoft.com/office/drawing/2014/main" id="{B167BC48-1656-4E88-9FB5-28E9C6598E9E}"/>
              </a:ext>
            </a:extLst>
          </p:cNvPr>
          <p:cNvSpPr txBox="1"/>
          <p:nvPr/>
        </p:nvSpPr>
        <p:spPr>
          <a:xfrm>
            <a:off x="3789840" y="6829849"/>
            <a:ext cx="2888673" cy="1631216"/>
          </a:xfrm>
          <a:prstGeom prst="rect">
            <a:avLst/>
          </a:prstGeom>
          <a:noFill/>
        </p:spPr>
        <p:txBody>
          <a:bodyPr wrap="square" rtlCol="0">
            <a:spAutoFit/>
          </a:bodyPr>
          <a:lstStyle/>
          <a:p>
            <a:pPr algn="r"/>
            <a:r>
              <a:rPr kumimoji="1" lang="ja-JP" altLang="en-US" sz="1600" b="1" dirty="0">
                <a:latin typeface="メイリオ" panose="020B0604030504040204" pitchFamily="50" charset="-128"/>
                <a:ea typeface="メイリオ" panose="020B0604030504040204" pitchFamily="50" charset="-128"/>
              </a:rPr>
              <a:t>講師：森谷 駿二</a:t>
            </a:r>
            <a:endParaRPr kumimoji="1" lang="en-US" altLang="ja-JP" sz="1600" b="1" dirty="0">
              <a:latin typeface="メイリオ" panose="020B0604030504040204" pitchFamily="50" charset="-128"/>
              <a:ea typeface="メイリオ" panose="020B0604030504040204" pitchFamily="50" charset="-128"/>
            </a:endParaRPr>
          </a:p>
          <a:p>
            <a:pPr algn="r"/>
            <a:r>
              <a:rPr kumimoji="1" lang="ja-JP" altLang="en-US" sz="1400" dirty="0">
                <a:latin typeface="メイリオ" panose="020B0604030504040204" pitchFamily="50" charset="-128"/>
                <a:ea typeface="メイリオ" panose="020B0604030504040204" pitchFamily="50" charset="-128"/>
              </a:rPr>
              <a:t>会津大学　准教授</a:t>
            </a:r>
            <a:r>
              <a:rPr kumimoji="1" lang="en-US" altLang="ja-JP" sz="1400" dirty="0">
                <a:latin typeface="メイリオ" panose="020B0604030504040204" pitchFamily="50" charset="-128"/>
                <a:ea typeface="メイリオ" panose="020B0604030504040204" pitchFamily="50" charset="-128"/>
              </a:rPr>
              <a:t> </a:t>
            </a:r>
          </a:p>
          <a:p>
            <a:pPr algn="r"/>
            <a:r>
              <a:rPr kumimoji="1" lang="ja-JP" altLang="en-US" sz="1400" dirty="0">
                <a:latin typeface="メイリオ" panose="020B0604030504040204" pitchFamily="50" charset="-128"/>
                <a:ea typeface="メイリオ" panose="020B0604030504040204" pitchFamily="50" charset="-128"/>
              </a:rPr>
              <a:t>博士</a:t>
            </a:r>
            <a:r>
              <a:rPr kumimoji="1" lang="en-US" altLang="ja-JP" sz="1400" dirty="0">
                <a:latin typeface="メイリオ" panose="020B0604030504040204" pitchFamily="50" charset="-128"/>
                <a:ea typeface="メイリオ" panose="020B0604030504040204" pitchFamily="50" charset="-128"/>
              </a:rPr>
              <a:t>(</a:t>
            </a:r>
            <a:r>
              <a:rPr kumimoji="1" lang="ja-JP" altLang="en-US" sz="1400" dirty="0">
                <a:latin typeface="メイリオ" panose="020B0604030504040204" pitchFamily="50" charset="-128"/>
                <a:ea typeface="メイリオ" panose="020B0604030504040204" pitchFamily="50" charset="-128"/>
              </a:rPr>
              <a:t>理学</a:t>
            </a:r>
            <a:r>
              <a:rPr kumimoji="1" lang="en-US" altLang="ja-JP" sz="1400" dirty="0">
                <a:latin typeface="メイリオ" panose="020B0604030504040204" pitchFamily="50" charset="-128"/>
                <a:ea typeface="メイリオ" panose="020B0604030504040204" pitchFamily="50" charset="-128"/>
              </a:rPr>
              <a:t>)</a:t>
            </a:r>
          </a:p>
          <a:p>
            <a:pPr algn="r"/>
            <a:endParaRPr kumimoji="1" lang="en-US" altLang="ja-JP" sz="1400" dirty="0">
              <a:latin typeface="メイリオ" panose="020B0604030504040204" pitchFamily="50" charset="-128"/>
              <a:ea typeface="メイリオ" panose="020B0604030504040204" pitchFamily="50" charset="-128"/>
            </a:endParaRPr>
          </a:p>
          <a:p>
            <a:endParaRPr kumimoji="1" lang="en-US" altLang="ja-JP" sz="1400" dirty="0">
              <a:latin typeface="メイリオ" panose="020B0604030504040204" pitchFamily="50" charset="-128"/>
              <a:ea typeface="メイリオ" panose="020B0604030504040204" pitchFamily="50" charset="-128"/>
            </a:endParaRPr>
          </a:p>
          <a:p>
            <a:r>
              <a:rPr kumimoji="1" lang="ja-JP" altLang="en-US" sz="1400" dirty="0">
                <a:latin typeface="メイリオ" panose="020B0604030504040204" pitchFamily="50" charset="-128"/>
                <a:ea typeface="メイリオ" panose="020B0604030504040204" pitchFamily="50" charset="-128"/>
              </a:rPr>
              <a:t>「柔らかい幾何学」と呼ばれる</a:t>
            </a:r>
            <a:endParaRPr kumimoji="1" lang="en-US" altLang="ja-JP" sz="1400" dirty="0">
              <a:latin typeface="メイリオ" panose="020B0604030504040204" pitchFamily="50" charset="-128"/>
              <a:ea typeface="メイリオ" panose="020B0604030504040204" pitchFamily="50" charset="-128"/>
            </a:endParaRPr>
          </a:p>
          <a:p>
            <a:r>
              <a:rPr kumimoji="1" lang="ja-JP" altLang="en-US" sz="1400" dirty="0">
                <a:latin typeface="メイリオ" panose="020B0604030504040204" pitchFamily="50" charset="-128"/>
                <a:ea typeface="メイリオ" panose="020B0604030504040204" pitchFamily="50" charset="-128"/>
              </a:rPr>
              <a:t>代数トポロジーを研究しています。</a:t>
            </a:r>
            <a:endParaRPr kumimoji="1" lang="en-US" altLang="ja-JP" sz="1400" dirty="0">
              <a:latin typeface="メイリオ" panose="020B0604030504040204" pitchFamily="50" charset="-128"/>
              <a:ea typeface="メイリオ" panose="020B0604030504040204" pitchFamily="50" charset="-128"/>
            </a:endParaRPr>
          </a:p>
        </p:txBody>
      </p:sp>
      <p:pic>
        <p:nvPicPr>
          <p:cNvPr id="11" name="図 10">
            <a:extLst>
              <a:ext uri="{FF2B5EF4-FFF2-40B4-BE49-F238E27FC236}">
                <a16:creationId xmlns:a16="http://schemas.microsoft.com/office/drawing/2014/main" id="{30574985-C669-4744-9258-3E1D407AB0DE}"/>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3896331" y="6786186"/>
            <a:ext cx="982474" cy="1101679"/>
          </a:xfrm>
          <a:prstGeom prst="ellipse">
            <a:avLst/>
          </a:prstGeom>
        </p:spPr>
      </p:pic>
      <p:sp>
        <p:nvSpPr>
          <p:cNvPr id="12" name="正方形/長方形 11">
            <a:extLst>
              <a:ext uri="{FF2B5EF4-FFF2-40B4-BE49-F238E27FC236}">
                <a16:creationId xmlns:a16="http://schemas.microsoft.com/office/drawing/2014/main" id="{C655DA8A-6AA5-4B65-B1BE-A500CE85908C}"/>
              </a:ext>
            </a:extLst>
          </p:cNvPr>
          <p:cNvSpPr/>
          <p:nvPr/>
        </p:nvSpPr>
        <p:spPr>
          <a:xfrm>
            <a:off x="3597" y="8790638"/>
            <a:ext cx="6858000" cy="1133954"/>
          </a:xfrm>
          <a:prstGeom prst="rect">
            <a:avLst/>
          </a:prstGeom>
          <a:solidFill>
            <a:schemeClr val="accent2"/>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 name="正方形/長方形 51">
            <a:extLst>
              <a:ext uri="{FF2B5EF4-FFF2-40B4-BE49-F238E27FC236}">
                <a16:creationId xmlns:a16="http://schemas.microsoft.com/office/drawing/2014/main" id="{6A49E1CE-05BF-463D-84FA-D0725C5CA42F}"/>
              </a:ext>
            </a:extLst>
          </p:cNvPr>
          <p:cNvSpPr/>
          <p:nvPr/>
        </p:nvSpPr>
        <p:spPr>
          <a:xfrm>
            <a:off x="34643" y="8767629"/>
            <a:ext cx="4352925" cy="830315"/>
          </a:xfrm>
          <a:prstGeom prst="flowChartDocumen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nSpc>
                <a:spcPct val="200000"/>
              </a:lnSpc>
            </a:pPr>
            <a:r>
              <a:rPr kumimoji="1" lang="ja-JP" altLang="en-US" sz="1400" b="1" kern="1000" dirty="0">
                <a:solidFill>
                  <a:schemeClr val="bg1"/>
                </a:solidFill>
                <a:latin typeface="メイリオ" panose="020B0604030504040204" pitchFamily="50" charset="-128"/>
                <a:ea typeface="メイリオ" panose="020B0604030504040204" pitchFamily="50" charset="-128"/>
              </a:rPr>
              <a:t>お問い合わ</a:t>
            </a:r>
            <a:r>
              <a:rPr kumimoji="1" lang="ja-JP" altLang="en-US" sz="1400" b="1" kern="1000" spc="-300" dirty="0">
                <a:solidFill>
                  <a:schemeClr val="bg1"/>
                </a:solidFill>
                <a:latin typeface="メイリオ" panose="020B0604030504040204" pitchFamily="50" charset="-128"/>
                <a:ea typeface="メイリオ" panose="020B0604030504040204" pitchFamily="50" charset="-128"/>
              </a:rPr>
              <a:t>せ・</a:t>
            </a:r>
            <a:r>
              <a:rPr kumimoji="1" lang="ja-JP" altLang="en-US" sz="1400" b="1" kern="1000" dirty="0">
                <a:solidFill>
                  <a:schemeClr val="bg1"/>
                </a:solidFill>
                <a:latin typeface="メイリオ" panose="020B0604030504040204" pitchFamily="50" charset="-128"/>
                <a:ea typeface="メイリオ" panose="020B0604030504040204" pitchFamily="50" charset="-128"/>
              </a:rPr>
              <a:t>お申込み先</a:t>
            </a:r>
            <a:endParaRPr kumimoji="1" lang="en-US" altLang="ja-JP" sz="1400" b="1" kern="1000" dirty="0">
              <a:solidFill>
                <a:schemeClr val="bg1"/>
              </a:solidFill>
              <a:latin typeface="メイリオ" panose="020B0604030504040204" pitchFamily="50" charset="-128"/>
              <a:ea typeface="メイリオ" panose="020B0604030504040204" pitchFamily="50" charset="-128"/>
            </a:endParaRPr>
          </a:p>
          <a:p>
            <a:pPr>
              <a:lnSpc>
                <a:spcPct val="150000"/>
              </a:lnSpc>
            </a:pPr>
            <a:r>
              <a:rPr kumimoji="1" lang="ja-JP" altLang="en-US" sz="1200" dirty="0">
                <a:solidFill>
                  <a:schemeClr val="bg1"/>
                </a:solidFill>
                <a:latin typeface="メイリオ" panose="020B0604030504040204" pitchFamily="50" charset="-128"/>
                <a:ea typeface="メイリオ" panose="020B0604030504040204" pitchFamily="50" charset="-128"/>
              </a:rPr>
              <a:t>会津大学事務局 企画連携課計画広報係</a:t>
            </a:r>
            <a:endParaRPr kumimoji="1" lang="en-US" altLang="ja-JP" sz="1200" dirty="0">
              <a:solidFill>
                <a:schemeClr val="bg1"/>
              </a:solidFill>
              <a:latin typeface="メイリオ" panose="020B0604030504040204" pitchFamily="50" charset="-128"/>
              <a:ea typeface="メイリオ" panose="020B0604030504040204" pitchFamily="50" charset="-128"/>
            </a:endParaRPr>
          </a:p>
          <a:p>
            <a:pPr>
              <a:lnSpc>
                <a:spcPct val="150000"/>
              </a:lnSpc>
            </a:pPr>
            <a:r>
              <a:rPr kumimoji="1" lang="en-US" altLang="ja-JP" sz="1200" dirty="0">
                <a:solidFill>
                  <a:schemeClr val="bg1"/>
                </a:solidFill>
                <a:latin typeface="メイリオ" panose="020B0604030504040204" pitchFamily="50" charset="-128"/>
                <a:ea typeface="メイリオ" panose="020B0604030504040204" pitchFamily="50" charset="-128"/>
              </a:rPr>
              <a:t>TEL: 0242-37-2510</a:t>
            </a:r>
            <a:r>
              <a:rPr kumimoji="1" lang="ja-JP" altLang="en-US" sz="1200" dirty="0">
                <a:solidFill>
                  <a:schemeClr val="bg1"/>
                </a:solidFill>
                <a:latin typeface="メイリオ" panose="020B0604030504040204" pitchFamily="50" charset="-128"/>
                <a:ea typeface="メイリオ" panose="020B0604030504040204" pitchFamily="50" charset="-128"/>
              </a:rPr>
              <a:t>     </a:t>
            </a:r>
            <a:r>
              <a:rPr lang="en-US" altLang="ja-JP" sz="1200" kern="100" dirty="0">
                <a:solidFill>
                  <a:schemeClr val="bg1"/>
                </a:solidFill>
                <a:latin typeface="メイリオ" panose="020B0604030504040204" pitchFamily="50" charset="-128"/>
                <a:ea typeface="メイリオ" panose="020B0604030504040204" pitchFamily="50" charset="-128"/>
                <a:cs typeface="Times New Roman" panose="02020603050405020304" pitchFamily="18" charset="0"/>
              </a:rPr>
              <a:t>e-mail : cl-planpr@u-aizu.ac.jp</a:t>
            </a:r>
            <a:endParaRPr kumimoji="1" lang="ja-JP" altLang="en-US" dirty="0">
              <a:solidFill>
                <a:schemeClr val="bg1"/>
              </a:solidFill>
              <a:latin typeface="メイリオ" panose="020B0604030504040204" pitchFamily="50" charset="-128"/>
              <a:ea typeface="メイリオ" panose="020B0604030504040204" pitchFamily="50" charset="-128"/>
            </a:endParaRPr>
          </a:p>
        </p:txBody>
      </p:sp>
      <p:sp>
        <p:nvSpPr>
          <p:cNvPr id="14" name="矢印: 右 13">
            <a:extLst>
              <a:ext uri="{FF2B5EF4-FFF2-40B4-BE49-F238E27FC236}">
                <a16:creationId xmlns:a16="http://schemas.microsoft.com/office/drawing/2014/main" id="{7C5A8F82-0990-4EF1-A424-8D81C46DE08D}"/>
              </a:ext>
            </a:extLst>
          </p:cNvPr>
          <p:cNvSpPr/>
          <p:nvPr/>
        </p:nvSpPr>
        <p:spPr>
          <a:xfrm>
            <a:off x="4423592" y="8941815"/>
            <a:ext cx="1176176" cy="842652"/>
          </a:xfrm>
          <a:prstGeom prst="rightArrow">
            <a:avLst>
              <a:gd name="adj1" fmla="val 58984"/>
              <a:gd name="adj2" fmla="val 49039"/>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2">
                    <a:lumMod val="75000"/>
                  </a:schemeClr>
                </a:solidFill>
                <a:latin typeface="BIZ UDゴシック" panose="020B0400000000000000" pitchFamily="49" charset="-128"/>
                <a:ea typeface="BIZ UDゴシック" panose="020B0400000000000000" pitchFamily="49" charset="-128"/>
              </a:rPr>
              <a:t>講座の申込は</a:t>
            </a:r>
            <a:endParaRPr kumimoji="1" lang="en-US" altLang="ja-JP" sz="1000" b="1" dirty="0">
              <a:solidFill>
                <a:schemeClr val="tx2">
                  <a:lumMod val="75000"/>
                </a:schemeClr>
              </a:solidFill>
              <a:latin typeface="BIZ UDゴシック" panose="020B0400000000000000" pitchFamily="49" charset="-128"/>
              <a:ea typeface="BIZ UDゴシック" panose="020B0400000000000000" pitchFamily="49" charset="-128"/>
            </a:endParaRPr>
          </a:p>
          <a:p>
            <a:pPr algn="ctr"/>
            <a:r>
              <a:rPr kumimoji="1" lang="ja-JP" altLang="en-US" sz="1000" b="1" dirty="0">
                <a:solidFill>
                  <a:schemeClr val="tx2">
                    <a:lumMod val="75000"/>
                  </a:schemeClr>
                </a:solidFill>
                <a:latin typeface="BIZ UDゴシック" panose="020B0400000000000000" pitchFamily="49" charset="-128"/>
                <a:ea typeface="BIZ UDゴシック" panose="020B0400000000000000" pitchFamily="49" charset="-128"/>
              </a:rPr>
              <a:t>コチラ</a:t>
            </a:r>
          </a:p>
        </p:txBody>
      </p:sp>
      <p:pic>
        <p:nvPicPr>
          <p:cNvPr id="18" name="図 17">
            <a:extLst>
              <a:ext uri="{FF2B5EF4-FFF2-40B4-BE49-F238E27FC236}">
                <a16:creationId xmlns:a16="http://schemas.microsoft.com/office/drawing/2014/main" id="{C7EA3EF2-F53B-A06B-C7DB-67D049466564}"/>
              </a:ext>
            </a:extLst>
          </p:cNvPr>
          <p:cNvPicPr>
            <a:picLocks noChangeAspect="1"/>
          </p:cNvPicPr>
          <p:nvPr/>
        </p:nvPicPr>
        <p:blipFill>
          <a:blip r:embed="rId6"/>
          <a:stretch>
            <a:fillRect/>
          </a:stretch>
        </p:blipFill>
        <p:spPr>
          <a:xfrm>
            <a:off x="5612455" y="8838448"/>
            <a:ext cx="1066651" cy="1038333"/>
          </a:xfrm>
          <a:prstGeom prst="rect">
            <a:avLst/>
          </a:prstGeom>
        </p:spPr>
      </p:pic>
    </p:spTree>
    <p:extLst>
      <p:ext uri="{BB962C8B-B14F-4D97-AF65-F5344CB8AC3E}">
        <p14:creationId xmlns:p14="http://schemas.microsoft.com/office/powerpoint/2010/main" val="1481071642"/>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370</TotalTime>
  <Words>546</Words>
  <Application>Microsoft Office PowerPoint</Application>
  <PresentationFormat>A4 210 x 297 mm</PresentationFormat>
  <Paragraphs>67</Paragraphs>
  <Slides>1</Slides>
  <Notes>1</Notes>
  <HiddenSlides>0</HiddenSlides>
  <MMClips>0</MMClips>
  <ScaleCrop>false</ScaleCrop>
  <HeadingPairs>
    <vt:vector size="6" baseType="variant">
      <vt:variant>
        <vt:lpstr>使用されているフォント</vt:lpstr>
      </vt:variant>
      <vt:variant>
        <vt:i4>7</vt:i4>
      </vt:variant>
      <vt:variant>
        <vt:lpstr>テーマ</vt:lpstr>
      </vt:variant>
      <vt:variant>
        <vt:i4>1</vt:i4>
      </vt:variant>
      <vt:variant>
        <vt:lpstr>スライド タイトル</vt:lpstr>
      </vt:variant>
      <vt:variant>
        <vt:i4>1</vt:i4>
      </vt:variant>
    </vt:vector>
  </HeadingPairs>
  <TitlesOfParts>
    <vt:vector size="9" baseType="lpstr">
      <vt:lpstr>BIZ UDゴシック</vt:lpstr>
      <vt:lpstr>HGS創英角ﾎﾟｯﾌﾟ体</vt:lpstr>
      <vt:lpstr>メイリオ</vt:lpstr>
      <vt:lpstr>游ゴシック</vt:lpstr>
      <vt:lpstr>Arial</vt:lpstr>
      <vt:lpstr>Calibri</vt:lpstr>
      <vt:lpstr>Calibri Light</vt:lpstr>
      <vt:lpstr>Office テーマ</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Syunji Moriya</dc:creator>
  <cp:lastModifiedBy>y-natsu</cp:lastModifiedBy>
  <cp:revision>21</cp:revision>
  <cp:lastPrinted>2026-07-06T07:07:39Z</cp:lastPrinted>
  <dcterms:created xsi:type="dcterms:W3CDTF">2025-07-18T07:58:00Z</dcterms:created>
  <dcterms:modified xsi:type="dcterms:W3CDTF">2026-07-06T07:10:52Z</dcterms:modified>
</cp:coreProperties>
</file>